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3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38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80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81" r:id="rId104"/>
    <p:sldId id="386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82" r:id="rId117"/>
    <p:sldId id="378" r:id="rId118"/>
    <p:sldId id="383" r:id="rId1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0" roundtripDataSignature="AMtx7mjC8qWafJqTzOSeEmQuRjAkdPoO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customschemas.google.com/relationships/presentationmetadata" Target="meta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4" name="Google Shape;32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54" name="Google Shape;1254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66" name="Google Shape;1266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95" name="Google Shape;1295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4" name="Google Shape;1314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315" name="Google Shape;1315;p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23" name="Google Shape;1323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4" name="Google Shape;1334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3" name="Google Shape;1343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4" name="Google Shape;1354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6" name="Google Shape;3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3" name="Google Shape;4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6653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3" name="Google Shape;4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endParaRPr/>
          </a:p>
        </p:txBody>
      </p:sp>
      <p:sp>
        <p:nvSpPr>
          <p:cNvPr id="434" name="Google Shape;43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2" name="Google Shape;47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92" name="Google Shape;49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2" name="Google Shape;50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8" name="Google Shape;2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69" name="Google Shape;2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4" name="Google Shape;5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5" name="Google Shape;53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45" name="Google Shape;54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7" name="Google Shape;56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7" name="Google Shape;57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9" name="Google Shape;58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7" name="Google Shape;60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TIME TO USE CAMERA LAB</a:t>
            </a:r>
            <a:endParaRPr/>
          </a:p>
        </p:txBody>
      </p:sp>
      <p:sp>
        <p:nvSpPr>
          <p:cNvPr id="608" name="Google Shape;60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6" name="Google Shape;61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7" name="Google Shape;62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9" name="Google Shape;63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50" name="Google Shape;65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64" name="Google Shape;66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9" name="Google Shape;68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1" name="Google Shape;78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9" name="Google Shape;859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9" name="Google Shape;86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8" name="Google Shape;878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33" name="Google Shape;933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3" name="Google Shape;953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65" name="Google Shape;965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76" name="Google Shape;976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8" name="Google Shape;988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9" name="Google Shape;999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10" name="Google Shape;1010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9" name="Google Shape;1039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0" name="Google Shape;1040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7" name="Google Shape;1047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7" name="Google Shape;1057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77" name="Google Shape;1077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87" name="Google Shape;1087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96" name="Google Shape;1096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17" name="Google Shape;1117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6" name="Google Shape;1126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4" name="Google Shape;3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92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47" name="Google Shape;1147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65" name="Google Shape;1165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4" name="Google Shape;1204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98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5" name="Google Shape;1225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6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6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2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5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5"/>
          <p:cNvSpPr>
            <a:spLocks noGrp="1"/>
          </p:cNvSpPr>
          <p:nvPr>
            <p:ph type="clipArt" idx="2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35"/>
          <p:cNvSpPr txBox="1">
            <a:spLocks noGrp="1"/>
          </p:cNvSpPr>
          <p:nvPr>
            <p:ph type="body" idx="1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2" name="Google Shape;82;p135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5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6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6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7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7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3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3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8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8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38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2" name="Google Shape;102;p13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9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9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39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9" name="Google Shape;109;p13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39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3" name="Google Shape;113;p139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0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0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4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1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41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141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41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6" name="Google Shape;126;p141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41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8" name="Google Shape;128;p141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41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14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4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2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42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142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42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142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142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142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142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142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44" name="Google Shape;144;p142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42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14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43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2" name="Google Shape;152;p1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4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4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44"/>
          <p:cNvSpPr txBox="1">
            <a:spLocks noGrp="1"/>
          </p:cNvSpPr>
          <p:nvPr>
            <p:ph type="body" idx="1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8" name="Google Shape;158;p1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4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7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0" name="Google Shape;30;p127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1" name="Google Shape;31;p12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8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7" name="Google Shape;37;p12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9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43" name="Google Shape;43;p129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12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1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131"/>
          <p:cNvSpPr>
            <a:spLocks noGrp="1"/>
          </p:cNvSpPr>
          <p:nvPr>
            <p:ph type="clipArt" idx="2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1"/>
          <p:cNvSpPr txBox="1">
            <a:spLocks noGrp="1"/>
          </p:cNvSpPr>
          <p:nvPr>
            <p:ph type="dt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1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3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33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67" name="Google Shape;67;p133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33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69" name="Google Shape;69;p13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4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4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3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5"/>
          <p:cNvPicPr preferRelativeResize="0"/>
          <p:nvPr/>
        </p:nvPicPr>
        <p:blipFill rotWithShape="1">
          <a:blip r:embed="rId22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25"/>
          <p:cNvPicPr preferRelativeResize="0"/>
          <p:nvPr/>
        </p:nvPicPr>
        <p:blipFill rotWithShape="1">
          <a:blip r:embed="rId23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125"/>
          <p:cNvPicPr preferRelativeResize="0"/>
          <p:nvPr/>
        </p:nvPicPr>
        <p:blipFill rotWithShape="1">
          <a:blip r:embed="rId24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25"/>
          <p:cNvPicPr preferRelativeResize="0"/>
          <p:nvPr/>
        </p:nvPicPr>
        <p:blipFill rotWithShape="1">
          <a:blip r:embed="rId25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2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2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25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2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2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3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cr.org/-/media/ACR/Files/Practice-Parameters/Skeletal-Scint.pdf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mmi.org/ClinicalPractice/content.aspx?ItemNumber=6414#Skeleta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snmmi.org/ClinicalPractice/content.aspx?ItemNumber=641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data.fda.gov/drugsatfda_docs/label/2011/018035s032lb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c/c0/Gray204.pn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https://pubs.rsna.org/doi/10.1148/rg.232025103" TargetMode="Externa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library.wiley.com/doi/ab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-radiography.net/radpath/p/pagets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45" y="374447"/>
            <a:ext cx="1720325" cy="236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4781" y="1675935"/>
            <a:ext cx="1039710" cy="383955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lang="en-US"/>
              <a:t>Skeletal Imaging</a:t>
            </a:r>
            <a:endParaRPr/>
          </a:p>
        </p:txBody>
      </p:sp>
      <p:sp>
        <p:nvSpPr>
          <p:cNvPr id="257" name="Google Shape;257;p1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IN NUCLEAR MEDICINE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Factors that Affect Bone Development</a:t>
            </a:r>
            <a:endParaRPr/>
          </a:p>
        </p:txBody>
      </p:sp>
      <p:sp>
        <p:nvSpPr>
          <p:cNvPr id="318" name="Google Shape;318;p9"/>
          <p:cNvSpPr txBox="1">
            <a:spLocks noGrp="1"/>
          </p:cNvSpPr>
          <p:nvPr>
            <p:ph type="body" idx="1"/>
          </p:nvPr>
        </p:nvSpPr>
        <p:spPr>
          <a:xfrm>
            <a:off x="2133600" y="172402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Nutritional needs include calcium, protein, magnesium, phosphorus, vitamin D, Fluoride, potassium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Exposure to sunlight creates Vitamin D for bone development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Physical exercise causes bone tissue to develop and become denser/stonger</a:t>
            </a: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Hormonal secretions – refer to the next slide </a:t>
            </a:r>
            <a:endParaRPr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/>
          </a:p>
        </p:txBody>
      </p:sp>
      <p:sp>
        <p:nvSpPr>
          <p:cNvPr id="319" name="Google Shape;319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20" name="Google Shape;3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436" y="2169622"/>
            <a:ext cx="1305157" cy="295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0568" y="2098963"/>
            <a:ext cx="1445349" cy="309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05"/>
          <p:cNvSpPr txBox="1">
            <a:spLocks noGrp="1"/>
          </p:cNvSpPr>
          <p:nvPr>
            <p:ph type="title"/>
          </p:nvPr>
        </p:nvSpPr>
        <p:spPr>
          <a:xfrm>
            <a:off x="673100" y="274638"/>
            <a:ext cx="10680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17600" lvl="0" indent="-1117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Joint Imaging</a:t>
            </a:r>
            <a:endParaRPr/>
          </a:p>
        </p:txBody>
      </p:sp>
      <p:sp>
        <p:nvSpPr>
          <p:cNvPr id="1229" name="Google Shape;1229;p105"/>
          <p:cNvSpPr txBox="1">
            <a:spLocks noGrp="1"/>
          </p:cNvSpPr>
          <p:nvPr>
            <p:ph type="body" idx="1"/>
          </p:nvPr>
        </p:nvSpPr>
        <p:spPr>
          <a:xfrm>
            <a:off x="3200400" y="1587501"/>
            <a:ext cx="6858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SzPts val="2880"/>
              <a:buChar char="►"/>
            </a:pPr>
            <a:r>
              <a:rPr lang="en-US" sz="3600" b="1"/>
              <a:t>Arthritis</a:t>
            </a:r>
            <a:endParaRPr/>
          </a:p>
          <a:p>
            <a:pPr marL="990600" lvl="1" indent="-5334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Used to evaluate inflammations involving bones, joints</a:t>
            </a:r>
            <a:endParaRPr/>
          </a:p>
          <a:p>
            <a:pPr marL="990600" lvl="1" indent="-39116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990600" lvl="1" indent="-5334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Need bone and blood flow/pool</a:t>
            </a:r>
            <a:endParaRPr/>
          </a:p>
          <a:p>
            <a:pPr marL="990600" lvl="1" indent="-39116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990600" lvl="1" indent="-5334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Use pinhole collimator for high resolution</a:t>
            </a:r>
            <a:endParaRPr/>
          </a:p>
        </p:txBody>
      </p:sp>
      <p:sp>
        <p:nvSpPr>
          <p:cNvPr id="1230" name="Google Shape;1230;p10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100</a:t>
            </a:fld>
            <a:endParaRPr/>
          </a:p>
        </p:txBody>
      </p:sp>
      <p:pic>
        <p:nvPicPr>
          <p:cNvPr id="1231" name="Google Shape;1231;p105"/>
          <p:cNvPicPr preferRelativeResize="0"/>
          <p:nvPr/>
        </p:nvPicPr>
        <p:blipFill rotWithShape="1">
          <a:blip r:embed="rId3">
            <a:alphaModFix/>
          </a:blip>
          <a:srcRect r="49909" b="6421"/>
          <a:stretch/>
        </p:blipFill>
        <p:spPr>
          <a:xfrm>
            <a:off x="1006545" y="2488095"/>
            <a:ext cx="2079625" cy="303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06"/>
          <p:cNvSpPr txBox="1">
            <a:spLocks noGrp="1"/>
          </p:cNvSpPr>
          <p:nvPr>
            <p:ph type="title"/>
          </p:nvPr>
        </p:nvSpPr>
        <p:spPr>
          <a:xfrm>
            <a:off x="665989" y="331004"/>
            <a:ext cx="9404723" cy="9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en-US" sz="3600"/>
              <a:t>Joint Scan – Osteo/Rheumatoid arthritis</a:t>
            </a:r>
            <a:endParaRPr sz="3600"/>
          </a:p>
        </p:txBody>
      </p:sp>
      <p:pic>
        <p:nvPicPr>
          <p:cNvPr id="1238" name="Google Shape;1238;p1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73422" y="1883801"/>
            <a:ext cx="4369796" cy="4014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06"/>
          <p:cNvSpPr txBox="1">
            <a:spLocks noGrp="1"/>
          </p:cNvSpPr>
          <p:nvPr>
            <p:ph type="body" idx="2"/>
          </p:nvPr>
        </p:nvSpPr>
        <p:spPr>
          <a:xfrm>
            <a:off x="665989" y="1545871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Example 1 – Osteoarthritis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Shows no uptake in the first two phases of a three phase bone scan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Delayed images identify activity within the involved joint space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Example 2 – Rheumatoid arthritis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Shows increased uptake in all phases of a three phase bone scan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This appears to be related to synovial involvement of the disease</a:t>
            </a:r>
            <a:endParaRPr/>
          </a:p>
        </p:txBody>
      </p:sp>
      <p:sp>
        <p:nvSpPr>
          <p:cNvPr id="1240" name="Google Shape;1240;p10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  <p:pic>
        <p:nvPicPr>
          <p:cNvPr id="1241" name="Google Shape;1241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8350" y="2403682"/>
            <a:ext cx="6820664" cy="2484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0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Bone Trauma vs. Metastatic Disease</a:t>
            </a:r>
            <a:endParaRPr sz="4000"/>
          </a:p>
        </p:txBody>
      </p:sp>
      <p:sp>
        <p:nvSpPr>
          <p:cNvPr id="1247" name="Google Shape;1247;p107"/>
          <p:cNvSpPr txBox="1">
            <a:spLocks noGrp="1"/>
          </p:cNvSpPr>
          <p:nvPr>
            <p:ph type="body" idx="2"/>
          </p:nvPr>
        </p:nvSpPr>
        <p:spPr>
          <a:xfrm>
            <a:off x="1052675" y="2047115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Bone trauma tends to have a very specific pattern as seen in the first example 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Metastatic disease tends to be very random as noted in the second example</a:t>
            </a:r>
            <a:endParaRPr sz="2400"/>
          </a:p>
        </p:txBody>
      </p:sp>
      <p:sp>
        <p:nvSpPr>
          <p:cNvPr id="1248" name="Google Shape;1248;p10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102</a:t>
            </a:fld>
            <a:endParaRPr dirty="0"/>
          </a:p>
        </p:txBody>
      </p:sp>
      <p:pic>
        <p:nvPicPr>
          <p:cNvPr id="1250" name="Google Shape;1250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859" y="1369701"/>
            <a:ext cx="4383454" cy="514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0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53410" y="1369701"/>
            <a:ext cx="3302164" cy="529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9158" y="2896980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Diagnostic Potential</a:t>
            </a:r>
            <a:br>
              <a:rPr lang="en-US" dirty="0"/>
            </a:br>
            <a:r>
              <a:rPr lang="en-US" dirty="0"/>
              <a:t>Application of Cancerous Bone Diseases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696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24907" y="287724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Diagnostic Potential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Application of Cancerous Bone Diseases</a:t>
            </a:r>
          </a:p>
        </p:txBody>
      </p:sp>
    </p:spTree>
    <p:extLst>
      <p:ext uri="{BB962C8B-B14F-4D97-AF65-F5344CB8AC3E}">
        <p14:creationId xmlns:p14="http://schemas.microsoft.com/office/powerpoint/2010/main" val="19223224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08"/>
          <p:cNvSpPr txBox="1">
            <a:spLocks noGrp="1"/>
          </p:cNvSpPr>
          <p:nvPr>
            <p:ph type="title"/>
          </p:nvPr>
        </p:nvSpPr>
        <p:spPr>
          <a:xfrm>
            <a:off x="787400" y="274638"/>
            <a:ext cx="94234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Primary Tumors</a:t>
            </a:r>
            <a:endParaRPr/>
          </a:p>
        </p:txBody>
      </p:sp>
      <p:sp>
        <p:nvSpPr>
          <p:cNvPr id="1258" name="Google Shape;1258;p108"/>
          <p:cNvSpPr txBox="1">
            <a:spLocks noGrp="1"/>
          </p:cNvSpPr>
          <p:nvPr>
            <p:ph type="body" idx="1"/>
          </p:nvPr>
        </p:nvSpPr>
        <p:spPr>
          <a:xfrm>
            <a:off x="2289176" y="1433513"/>
            <a:ext cx="5394325" cy="182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Ewing's sarcoma</a:t>
            </a: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Cell origin Primitive </a:t>
            </a:r>
            <a:r>
              <a:rPr lang="en-US" dirty="0" err="1"/>
              <a:t>Neuroectodermal</a:t>
            </a:r>
            <a:r>
              <a:rPr lang="en-US" dirty="0"/>
              <a:t>  Cell</a:t>
            </a:r>
            <a:endParaRPr dirty="0"/>
          </a:p>
          <a:p>
            <a:pPr marL="742950" lvl="1" indent="-19430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1259" name="Google Shape;1259;p108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105</a:t>
            </a:fld>
            <a:endParaRPr/>
          </a:p>
        </p:txBody>
      </p:sp>
      <p:pic>
        <p:nvPicPr>
          <p:cNvPr id="1260" name="Google Shape;1260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6475" y="49213"/>
            <a:ext cx="2971800" cy="56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08"/>
          <p:cNvPicPr preferRelativeResize="0"/>
          <p:nvPr/>
        </p:nvPicPr>
        <p:blipFill rotWithShape="1">
          <a:blip r:embed="rId4">
            <a:alphaModFix/>
          </a:blip>
          <a:srcRect l="52081" t="5876" r="1489" b="3723"/>
          <a:stretch/>
        </p:blipFill>
        <p:spPr>
          <a:xfrm>
            <a:off x="1752601" y="3255963"/>
            <a:ext cx="3203575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08"/>
          <p:cNvSpPr txBox="1"/>
          <p:nvPr/>
        </p:nvSpPr>
        <p:spPr>
          <a:xfrm>
            <a:off x="5375275" y="5989638"/>
            <a:ext cx="5132388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child underwent 3-months of treatment. Exact type was not identified.</a:t>
            </a: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0402156" y="60624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108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9"/>
          <p:cNvSpPr txBox="1">
            <a:spLocks noGrp="1"/>
          </p:cNvSpPr>
          <p:nvPr>
            <p:ph type="title"/>
          </p:nvPr>
        </p:nvSpPr>
        <p:spPr>
          <a:xfrm>
            <a:off x="787400" y="274638"/>
            <a:ext cx="94234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Primary Bone Tumors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70" name="Google Shape;1270;p109"/>
          <p:cNvSpPr txBox="1">
            <a:spLocks noGrp="1"/>
          </p:cNvSpPr>
          <p:nvPr>
            <p:ph type="body" idx="1"/>
          </p:nvPr>
        </p:nvSpPr>
        <p:spPr>
          <a:xfrm>
            <a:off x="946150" y="1572526"/>
            <a:ext cx="9105900" cy="4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79999"/>
              <a:buChar char="►"/>
            </a:pPr>
            <a:r>
              <a:rPr lang="en-US" sz="3600"/>
              <a:t>Usually solitary – knees, long bones, skull</a:t>
            </a:r>
            <a:endParaRPr/>
          </a:p>
          <a:p>
            <a:pPr marL="342900" lvl="0" indent="-20116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sz="3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3600"/>
              <a:t>Primary bone cancer is more prevalent in pediatrics</a:t>
            </a:r>
            <a:endParaRPr/>
          </a:p>
          <a:p>
            <a:pPr marL="342900" lvl="0" indent="-20116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sz="3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3600"/>
              <a:t>Rarely metastasizes to distant sites (possibly lung) but can metastasize to bone</a:t>
            </a:r>
            <a:endParaRPr/>
          </a:p>
          <a:p>
            <a:pPr marL="342900" lvl="0" indent="-20116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sz="3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3600"/>
              <a:t>Scan for vascularity and to determine number or localization of sites </a:t>
            </a:r>
            <a:endParaRPr/>
          </a:p>
        </p:txBody>
      </p:sp>
      <p:sp>
        <p:nvSpPr>
          <p:cNvPr id="1271" name="Google Shape;1271;p10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7" name="Google Shape;1277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1117" y="2711840"/>
            <a:ext cx="3600952" cy="350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1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Osteoid Osteoma</a:t>
            </a:r>
            <a:endParaRPr/>
          </a:p>
        </p:txBody>
      </p:sp>
      <p:pic>
        <p:nvPicPr>
          <p:cNvPr id="1279" name="Google Shape;1279;p1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40054" y="3325494"/>
            <a:ext cx="6311742" cy="227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10"/>
          <p:cNvSpPr txBox="1">
            <a:spLocks noGrp="1"/>
          </p:cNvSpPr>
          <p:nvPr>
            <p:ph type="body" idx="2"/>
          </p:nvPr>
        </p:nvSpPr>
        <p:spPr>
          <a:xfrm>
            <a:off x="441064" y="2217457"/>
            <a:ext cx="5188377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Benign bone-forming tumor </a:t>
            </a:r>
            <a:endParaRPr sz="24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Sometime referred to as “double uptake” or “double density”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May cause swelling and  inflammation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Treated with anti-inflammatory drugs or surgery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281" name="Google Shape;1281;p1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1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Malignant Pleural Effusion</a:t>
            </a:r>
            <a:endParaRPr/>
          </a:p>
        </p:txBody>
      </p:sp>
      <p:pic>
        <p:nvPicPr>
          <p:cNvPr id="1287" name="Google Shape;1287;p1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2327" y="1336352"/>
            <a:ext cx="3149312" cy="500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11"/>
          <p:cNvSpPr txBox="1">
            <a:spLocks noGrp="1"/>
          </p:cNvSpPr>
          <p:nvPr>
            <p:ph type="body" idx="2"/>
          </p:nvPr>
        </p:nvSpPr>
        <p:spPr>
          <a:xfrm>
            <a:off x="566127" y="1670368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Kosuda S and colleagues evaluated pleural effusion and determined that 99mTcMDP uptake maybe associated ~50% as malignant.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Usually unilateral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It occurs by passive trasudation</a:t>
            </a:r>
            <a:endParaRPr sz="2400"/>
          </a:p>
        </p:txBody>
      </p:sp>
      <p:sp>
        <p:nvSpPr>
          <p:cNvPr id="1289" name="Google Shape;1289;p1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108</a:t>
            </a:fld>
            <a:endParaRPr/>
          </a:p>
        </p:txBody>
      </p:sp>
      <p:sp>
        <p:nvSpPr>
          <p:cNvPr id="1291" name="Google Shape;1291;p111"/>
          <p:cNvSpPr/>
          <p:nvPr/>
        </p:nvSpPr>
        <p:spPr>
          <a:xfrm>
            <a:off x="8043233" y="6352930"/>
            <a:ext cx="23022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https://med.emory.edu/</a:t>
            </a:r>
            <a:endParaRPr/>
          </a:p>
        </p:txBody>
      </p:sp>
      <p:sp>
        <p:nvSpPr>
          <p:cNvPr id="1292" name="Google Shape;1292;p111"/>
          <p:cNvSpPr/>
          <p:nvPr/>
        </p:nvSpPr>
        <p:spPr>
          <a:xfrm>
            <a:off x="354797" y="6189063"/>
            <a:ext cx="39100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https://pubmed.ncbi.nlm.nih.gov/2223379/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1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Osteosarcoma </a:t>
            </a:r>
            <a:endParaRPr/>
          </a:p>
        </p:txBody>
      </p:sp>
      <p:sp>
        <p:nvSpPr>
          <p:cNvPr id="1299" name="Google Shape;1299;p112"/>
          <p:cNvSpPr txBox="1">
            <a:spLocks noGrp="1"/>
          </p:cNvSpPr>
          <p:nvPr>
            <p:ph type="body" idx="2"/>
          </p:nvPr>
        </p:nvSpPr>
        <p:spPr>
          <a:xfrm>
            <a:off x="646111" y="1624406"/>
            <a:ext cx="4040187" cy="4410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Most common malignant bone tumor in children</a:t>
            </a:r>
            <a:endParaRPr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Cell origin </a:t>
            </a:r>
            <a:r>
              <a:rPr lang="en-US" sz="2400" u="sng"/>
              <a:t>osteoblast</a:t>
            </a:r>
            <a:endParaRPr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Treat chemotherapy and surgery</a:t>
            </a:r>
            <a:endParaRPr/>
          </a:p>
          <a:p>
            <a:pPr marL="342900" lvl="0" indent="-230123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Sclerotic destruction: “sunburst”</a:t>
            </a:r>
            <a:endParaRPr/>
          </a:p>
          <a:p>
            <a:pPr marL="342900" lvl="0" indent="-25831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sp>
        <p:nvSpPr>
          <p:cNvPr id="1300" name="Google Shape;1300;p1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109</a:t>
            </a:fld>
            <a:endParaRPr/>
          </a:p>
        </p:txBody>
      </p:sp>
      <p:pic>
        <p:nvPicPr>
          <p:cNvPr id="1302" name="Google Shape;1302;p112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80293" y="1460350"/>
            <a:ext cx="1584812" cy="4754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"/>
          <p:cNvSpPr txBox="1">
            <a:spLocks noGrp="1"/>
          </p:cNvSpPr>
          <p:nvPr>
            <p:ph type="title"/>
          </p:nvPr>
        </p:nvSpPr>
        <p:spPr>
          <a:xfrm>
            <a:off x="755073" y="230851"/>
            <a:ext cx="10515600" cy="82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Hormonal secretions and Bone Growth</a:t>
            </a:r>
            <a:endParaRPr/>
          </a:p>
        </p:txBody>
      </p:sp>
      <p:sp>
        <p:nvSpPr>
          <p:cNvPr id="328" name="Google Shape;328;p10"/>
          <p:cNvSpPr txBox="1">
            <a:spLocks noGrp="1"/>
          </p:cNvSpPr>
          <p:nvPr>
            <p:ph type="body" idx="1"/>
          </p:nvPr>
        </p:nvSpPr>
        <p:spPr>
          <a:xfrm>
            <a:off x="755073" y="105701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Stimulate activity in the epiphyseal (growth) plates via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Growth Hormone-1 stimulate formation/absorption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Parathyroid hormone to regulate calcium levels and growth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Estrogen and testosterone  assist in strengthening bone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Pediatrics bone development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Cartilage/soft bone undergo primary ossification at the epiphyseal plate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diaphysis is “left behind” where osteoblastic cells ossify the organic tissue</a:t>
            </a:r>
            <a:endParaRPr/>
          </a:p>
          <a:p>
            <a:pPr marL="742950" lvl="1" indent="-19430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742950" lvl="1" indent="-19430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329" name="Google Shape;329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073" y="4505497"/>
            <a:ext cx="3210014" cy="22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4576" y="4506826"/>
            <a:ext cx="1002847" cy="220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5915" y="4431247"/>
            <a:ext cx="1871156" cy="227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1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82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Ewing Sarcoma</a:t>
            </a:r>
            <a:endParaRPr/>
          </a:p>
        </p:txBody>
      </p:sp>
      <p:pic>
        <p:nvPicPr>
          <p:cNvPr id="1308" name="Google Shape;1308;p1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7739" y="2470196"/>
            <a:ext cx="4583000" cy="318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13"/>
          <p:cNvSpPr txBox="1">
            <a:spLocks noGrp="1"/>
          </p:cNvSpPr>
          <p:nvPr>
            <p:ph type="body" idx="2"/>
          </p:nvPr>
        </p:nvSpPr>
        <p:spPr>
          <a:xfrm>
            <a:off x="1050220" y="1570616"/>
            <a:ext cx="4396341" cy="485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Second most common malignant bone tumor in children</a:t>
            </a:r>
            <a:endParaRPr/>
          </a:p>
          <a:p>
            <a:pPr marL="109537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Cell origin Primitive </a:t>
            </a:r>
            <a:r>
              <a:rPr lang="en-US" u="sng"/>
              <a:t>Neuroectodermal  Cell</a:t>
            </a:r>
            <a:endParaRPr/>
          </a:p>
          <a:p>
            <a:pPr marL="109537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5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80"/>
              <a:buChar char="►"/>
            </a:pPr>
            <a:r>
              <a:rPr lang="en-US" sz="2100"/>
              <a:t>Treat chemotherapy, surgery and radiation therapy</a:t>
            </a:r>
            <a:endParaRPr/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Lytic with laminar periosteal elevation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Statistically found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45% lower limb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25% pelvis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13% upper limb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13% Sine/rib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310" name="Google Shape;1310;p1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110</a:t>
            </a:fld>
            <a:endParaRPr/>
          </a:p>
        </p:txBody>
      </p:sp>
      <p:sp>
        <p:nvSpPr>
          <p:cNvPr id="1311" name="Google Shape;1311;p113"/>
          <p:cNvSpPr/>
          <p:nvPr/>
        </p:nvSpPr>
        <p:spPr>
          <a:xfrm>
            <a:off x="6290614" y="5869201"/>
            <a:ext cx="473238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http://radiopaedia.org/cases/ewing-sarcoma-pelvis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1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Primary Tumors</a:t>
            </a:r>
            <a:endParaRPr/>
          </a:p>
        </p:txBody>
      </p:sp>
      <p:sp>
        <p:nvSpPr>
          <p:cNvPr id="1318" name="Google Shape;1318;p114"/>
          <p:cNvSpPr txBox="1">
            <a:spLocks noGrp="1"/>
          </p:cNvSpPr>
          <p:nvPr>
            <p:ph type="body" idx="1"/>
          </p:nvPr>
        </p:nvSpPr>
        <p:spPr>
          <a:xfrm>
            <a:off x="1752600" y="1481138"/>
            <a:ext cx="88392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►"/>
            </a:pPr>
            <a:r>
              <a:rPr lang="en-US" sz="4000"/>
              <a:t>Metastases (Mets)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80% with known neoplasms and bone pain have mets on scan</a:t>
            </a:r>
            <a:endParaRPr/>
          </a:p>
          <a:p>
            <a:pPr marL="742950" lvl="1" indent="-143509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30-50% of patients with mets have no pain</a:t>
            </a:r>
            <a:endParaRPr/>
          </a:p>
          <a:p>
            <a:pPr marL="742950" lvl="1" indent="-143509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Bone scan is 95% sensitive in detecting mets </a:t>
            </a:r>
            <a:endParaRPr/>
          </a:p>
        </p:txBody>
      </p:sp>
      <p:sp>
        <p:nvSpPr>
          <p:cNvPr id="1319" name="Google Shape;1319;p1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111</a:t>
            </a:fld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327" name="Google Shape;1327;p115"/>
          <p:cNvSpPr txBox="1">
            <a:spLocks noGrp="1"/>
          </p:cNvSpPr>
          <p:nvPr>
            <p:ph type="body" idx="1"/>
          </p:nvPr>
        </p:nvSpPr>
        <p:spPr>
          <a:xfrm>
            <a:off x="1600200" y="1371600"/>
            <a:ext cx="8686800" cy="46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Lesions can be detected 6 months earlier than x-ray</a:t>
            </a:r>
            <a:endParaRPr/>
          </a:p>
          <a:p>
            <a:pPr marL="742950" lvl="1" indent="-143509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Usually have ↑ increased uptake of RP*</a:t>
            </a:r>
            <a:endParaRPr/>
          </a:p>
          <a:p>
            <a:pPr marL="392113" lvl="1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Multiple focal lesions throughout skeleton (axial 60%)</a:t>
            </a:r>
            <a:endParaRPr/>
          </a:p>
          <a:p>
            <a:pPr marL="742950" lvl="1" indent="-143509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Baseline and follow-up </a:t>
            </a:r>
            <a:endParaRPr/>
          </a:p>
          <a:p>
            <a:pPr marL="742950" lvl="1" indent="-19430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328" name="Google Shape;1328;p1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  <p:pic>
        <p:nvPicPr>
          <p:cNvPr id="1329" name="Google Shape;1329;p115"/>
          <p:cNvPicPr preferRelativeResize="0"/>
          <p:nvPr/>
        </p:nvPicPr>
        <p:blipFill rotWithShape="1">
          <a:blip r:embed="rId3">
            <a:alphaModFix/>
          </a:blip>
          <a:srcRect r="-1015" b="12051"/>
          <a:stretch/>
        </p:blipFill>
        <p:spPr>
          <a:xfrm>
            <a:off x="7772400" y="3902076"/>
            <a:ext cx="2514600" cy="29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15"/>
          <p:cNvSpPr txBox="1"/>
          <p:nvPr/>
        </p:nvSpPr>
        <p:spPr>
          <a:xfrm>
            <a:off x="787400" y="274638"/>
            <a:ext cx="94234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Metastatic Bone Disease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16" descr="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1297" t="15874" r="3703"/>
          <a:stretch/>
        </p:blipFill>
        <p:spPr>
          <a:xfrm>
            <a:off x="4430587" y="1369701"/>
            <a:ext cx="6939778" cy="5274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113</a:t>
            </a:fld>
            <a:endParaRPr dirty="0"/>
          </a:p>
        </p:txBody>
      </p:sp>
      <p:sp>
        <p:nvSpPr>
          <p:cNvPr id="1340" name="Google Shape;1340;p116"/>
          <p:cNvSpPr txBox="1"/>
          <p:nvPr/>
        </p:nvSpPr>
        <p:spPr>
          <a:xfrm>
            <a:off x="787400" y="274638"/>
            <a:ext cx="94234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Metastatic Bone Disease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17"/>
          <p:cNvSpPr txBox="1">
            <a:spLocks noGrp="1"/>
          </p:cNvSpPr>
          <p:nvPr>
            <p:ph type="title"/>
          </p:nvPr>
        </p:nvSpPr>
        <p:spPr>
          <a:xfrm>
            <a:off x="1981200" y="846848"/>
            <a:ext cx="8534400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sz="3600"/>
              <a:t>Osteosarcoma with Soft Tissue Uptake</a:t>
            </a:r>
            <a:endParaRPr/>
          </a:p>
        </p:txBody>
      </p:sp>
      <p:pic>
        <p:nvPicPr>
          <p:cNvPr id="1348" name="Google Shape;1348;p117"/>
          <p:cNvPicPr preferRelativeResize="0"/>
          <p:nvPr/>
        </p:nvPicPr>
        <p:blipFill rotWithShape="1">
          <a:blip r:embed="rId3">
            <a:alphaModFix/>
          </a:blip>
          <a:srcRect t="12289" r="67934" b="-158"/>
          <a:stretch/>
        </p:blipFill>
        <p:spPr>
          <a:xfrm>
            <a:off x="1218719" y="1939926"/>
            <a:ext cx="213360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17"/>
          <p:cNvSpPr/>
          <p:nvPr/>
        </p:nvSpPr>
        <p:spPr>
          <a:xfrm>
            <a:off x="1121882" y="6334126"/>
            <a:ext cx="23272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Cell orig</a:t>
            </a:r>
            <a:r>
              <a:rPr lang="en-US" sz="1800" i="1" dirty="0">
                <a:solidFill>
                  <a:schemeClr val="lt1"/>
                </a:solidFill>
                <a:sym typeface="Arial"/>
              </a:rPr>
              <a:t>in osteoblast</a:t>
            </a:r>
            <a:endParaRPr i="1" dirty="0"/>
          </a:p>
        </p:txBody>
      </p:sp>
      <p:pic>
        <p:nvPicPr>
          <p:cNvPr id="1350" name="Google Shape;1350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8539" y="2009775"/>
            <a:ext cx="5807075" cy="39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8;p116"/>
          <p:cNvSpPr txBox="1">
            <a:spLocks/>
          </p:cNvSpPr>
          <p:nvPr/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114</a:t>
            </a:fld>
            <a:endParaRPr lang="en-US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Scan</a:t>
            </a:r>
          </a:p>
        </p:txBody>
      </p:sp>
      <p:sp>
        <p:nvSpPr>
          <p:cNvPr id="1357" name="Google Shape;1357;p118"/>
          <p:cNvSpPr txBox="1">
            <a:spLocks noGrp="1"/>
          </p:cNvSpPr>
          <p:nvPr>
            <p:ph type="body" idx="1"/>
          </p:nvPr>
        </p:nvSpPr>
        <p:spPr>
          <a:xfrm>
            <a:off x="483578" y="1617785"/>
            <a:ext cx="5016074" cy="46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2400" dirty="0"/>
              <a:t>≥ 50% of RP localizes in bone</a:t>
            </a:r>
          </a:p>
          <a:p>
            <a:pPr marL="285750" indent="-285750"/>
            <a:r>
              <a:rPr lang="en-US" sz="2400" dirty="0"/>
              <a:t>Faint to absent kidneys</a:t>
            </a:r>
          </a:p>
          <a:p>
            <a:pPr marL="285750" indent="-285750"/>
            <a:r>
              <a:rPr lang="en-US" sz="2400" dirty="0"/>
              <a:t>Reduced or no activity in the urinary bladder </a:t>
            </a:r>
          </a:p>
          <a:p>
            <a:pPr marL="285750" indent="-285750"/>
            <a:r>
              <a:rPr lang="en-US" sz="2400" dirty="0"/>
              <a:t>Decreased body background</a:t>
            </a:r>
          </a:p>
          <a:p>
            <a:pPr marL="285750" indent="-285750"/>
            <a:r>
              <a:rPr lang="en-US" sz="2400" dirty="0"/>
              <a:t>This is an example of excessive metastatic diseases </a:t>
            </a:r>
          </a:p>
          <a:p>
            <a:pPr marL="285750" indent="-285750"/>
            <a:r>
              <a:rPr lang="en-US" sz="2400" dirty="0"/>
              <a:t>Similar distribution can be see with patients that have hyperparathyroidism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►"/>
            </a:pPr>
            <a:endParaRPr dirty="0"/>
          </a:p>
        </p:txBody>
      </p:sp>
      <p:sp>
        <p:nvSpPr>
          <p:cNvPr id="1358" name="Google Shape;1358;p1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115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85" y="1359023"/>
            <a:ext cx="3326478" cy="4897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46382" y="6398056"/>
            <a:ext cx="6304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https://www.semanticscholar.org/paper/Musculoskeletal-case-27.-Diagnosis/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284" y="181098"/>
            <a:ext cx="10972800" cy="1139825"/>
          </a:xfrm>
        </p:spPr>
        <p:txBody>
          <a:bodyPr/>
          <a:lstStyle/>
          <a:p>
            <a:r>
              <a:rPr lang="en-US" sz="4000" dirty="0">
                <a:solidFill>
                  <a:schemeClr val="lt1"/>
                </a:solidFill>
              </a:rPr>
              <a:t>Irradiated Bone and the Flare Phenomenon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185" y="1565033"/>
            <a:ext cx="5384800" cy="4530725"/>
          </a:xfrm>
        </p:spPr>
        <p:txBody>
          <a:bodyPr>
            <a:normAutofit fontScale="85000" lnSpcReduction="20000"/>
          </a:bodyPr>
          <a:lstStyle/>
          <a:p>
            <a:pPr marL="849313" lvl="1" indent="-457200">
              <a:spcBef>
                <a:spcPts val="0"/>
              </a:spcBef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Response to Radiation Therapy</a:t>
            </a:r>
          </a:p>
          <a:p>
            <a:pPr marL="1306513" lvl="2" indent="-457200">
              <a:spcBef>
                <a:spcPts val="0"/>
              </a:spcBef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 err="1"/>
              <a:t>Photopenic</a:t>
            </a:r>
            <a:r>
              <a:rPr lang="en-US" sz="2600" dirty="0"/>
              <a:t> pattern may occur – 60% with a mean dose of 3750 rad</a:t>
            </a:r>
          </a:p>
          <a:p>
            <a:pPr marL="1306513" lvl="2" indent="-457200">
              <a:spcBef>
                <a:spcPts val="0"/>
              </a:spcBef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/>
              <a:t>Flare phenomenon can also be generated </a:t>
            </a:r>
          </a:p>
          <a:p>
            <a:pPr marL="849313" lvl="1" indent="-457200">
              <a:spcBef>
                <a:spcPts val="0"/>
              </a:spcBef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3000" dirty="0"/>
              <a:t>Flare </a:t>
            </a:r>
            <a:r>
              <a:rPr lang="en-US" sz="3000" dirty="0" err="1"/>
              <a:t>phenomemon</a:t>
            </a:r>
            <a:r>
              <a:rPr lang="en-US" sz="3000" dirty="0"/>
              <a:t> can occur with chemo, radiation, and/or hormonal therapy </a:t>
            </a:r>
            <a:endParaRPr lang="en-US" dirty="0"/>
          </a:p>
          <a:p>
            <a:pPr marL="1306513" lvl="2" indent="-457200">
              <a:spcBef>
                <a:spcPts val="0"/>
              </a:spcBef>
              <a:buClr>
                <a:schemeClr val="accent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/>
              <a:t>Increased uptake reflects repair and healing</a:t>
            </a:r>
            <a:endParaRPr lang="en-US" dirty="0"/>
          </a:p>
          <a:p>
            <a:pPr marL="620713" lvl="1" indent="-152400">
              <a:spcBef>
                <a:spcPts val="325"/>
              </a:spcBef>
              <a:buClr>
                <a:schemeClr val="accent1"/>
              </a:buClr>
              <a:buSzPts val="1200"/>
              <a:buNone/>
            </a:pPr>
            <a:endParaRPr lang="en-US" sz="1200" dirty="0"/>
          </a:p>
          <a:p>
            <a:pPr marL="620713" lvl="1" indent="-228600">
              <a:spcBef>
                <a:spcPts val="325"/>
              </a:spcBef>
              <a:buClr>
                <a:schemeClr val="accent1"/>
              </a:buClr>
              <a:buSzPts val="2800"/>
              <a:buFont typeface="Verdana"/>
              <a:buChar char="◦"/>
            </a:pPr>
            <a:r>
              <a:rPr lang="en-US" sz="2800" dirty="0"/>
              <a:t>Bone returns to normal in 3 to 6 months but may take up to 2 years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9347200" y="660522"/>
            <a:ext cx="2844800" cy="4572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116</a:t>
            </a:fld>
            <a:endParaRPr lang="en-US" dirty="0"/>
          </a:p>
        </p:txBody>
      </p:sp>
      <p:pic>
        <p:nvPicPr>
          <p:cNvPr id="6" name="Google Shape;1387;p121"/>
          <p:cNvPicPr preferRelativeResize="0">
            <a:picLocks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7389325" y="1975948"/>
            <a:ext cx="4193075" cy="3141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21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Additional Required Reading </a:t>
            </a:r>
            <a:endParaRPr dirty="0"/>
          </a:p>
        </p:txBody>
      </p:sp>
      <p:sp>
        <p:nvSpPr>
          <p:cNvPr id="1407" name="Google Shape;1407;p1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74" y="1205622"/>
            <a:ext cx="5414483" cy="5202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4408" y="6408017"/>
            <a:ext cx="6321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600"/>
            </a:pPr>
            <a:r>
              <a:rPr lang="en-US" dirty="0">
                <a:solidFill>
                  <a:schemeClr val="bg1"/>
                </a:solidFill>
                <a:hlinkClick r:id="rId4"/>
              </a:rPr>
              <a:t>https://www.acr.org/-/media/ACR/Files/Practice-Parameters/Skeletal-Scint.pdf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4" y="1527663"/>
            <a:ext cx="6087208" cy="45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2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Bone Lesions have Increase or Decreased Activity</a:t>
            </a:r>
            <a:endParaRPr/>
          </a:p>
        </p:txBody>
      </p:sp>
      <p:sp>
        <p:nvSpPr>
          <p:cNvPr id="338" name="Google Shape;338;p1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Increased concentration of radiopharmaceutical is commonly osteoblastic activity (this is more common)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Decreased concentration of radiopharmaceutical is commonly osteoclastic activity (e.g. lytic lesion)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39" name="Google Shape;339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40" name="Google Shape;34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5833" y="4103524"/>
            <a:ext cx="1702188" cy="16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9256" y="2088075"/>
            <a:ext cx="2075341" cy="161806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1"/>
          <p:cNvSpPr/>
          <p:nvPr/>
        </p:nvSpPr>
        <p:spPr>
          <a:xfrm>
            <a:off x="6665098" y="5930742"/>
            <a:ext cx="524704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https://www.sciencephoto.com/media/934626/view/metastatic-renal-cell-carcinoma-bone-scan</a:t>
            </a: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4039985" y="6237054"/>
            <a:ext cx="80250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https://www.researchgate.net/publication/273278778_Prolonged_survival_in_a_patient_with_isolated_skull_recurrence_of_cervical_carcinoma_-_Case_report_and_review_of_the_literature/figures?lo=1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Hydroxyapatite Crystal</a:t>
            </a:r>
            <a:endParaRPr/>
          </a:p>
        </p:txBody>
      </p:sp>
      <p:sp>
        <p:nvSpPr>
          <p:cNvPr id="350" name="Google Shape;350;p12"/>
          <p:cNvSpPr txBox="1">
            <a:spLocks noGrp="1"/>
          </p:cNvSpPr>
          <p:nvPr>
            <p:ph type="body" idx="1"/>
          </p:nvPr>
        </p:nvSpPr>
        <p:spPr>
          <a:xfrm>
            <a:off x="1066800" y="1371600"/>
            <a:ext cx="10121900" cy="46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Inorganic constituent of bone matrix and teeth</a:t>
            </a:r>
            <a:endParaRPr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ts val="1120"/>
              <a:buNone/>
            </a:pPr>
            <a:endParaRPr sz="1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Forms lattice structure composed of calcium, phosphate and hydroxyl ions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080"/>
              <a:buChar char="►"/>
            </a:pPr>
            <a:r>
              <a:rPr lang="en-US" sz="2600" b="1"/>
              <a:t>Strength and density </a:t>
            </a:r>
            <a:endParaRPr/>
          </a:p>
        </p:txBody>
      </p:sp>
      <p:sp>
        <p:nvSpPr>
          <p:cNvPr id="351" name="Google Shape;351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52" name="Google Shape;3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0596" y="3689350"/>
            <a:ext cx="4240709" cy="27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body" idx="1"/>
          </p:nvPr>
        </p:nvSpPr>
        <p:spPr>
          <a:xfrm>
            <a:off x="950935" y="27239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Continuous interchange of ions between crystal lattice and the fluid that bathes it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RP localizes in the hydroxyapatite (HA) crystal via adsorption and ion exchange (</a:t>
            </a:r>
            <a:r>
              <a:rPr lang="en-US" u="sng"/>
              <a:t>chemisorption</a:t>
            </a:r>
            <a:r>
              <a:rPr lang="en-US"/>
              <a:t>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Specifically any phosphate exchanges with calcium on the HA cystal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99mTcMDP, 99mTcHDP, 99mTcPYP, </a:t>
            </a:r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61" name="Google Shape;3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6684" y="3771148"/>
            <a:ext cx="4179453" cy="286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6636" y="2948756"/>
            <a:ext cx="7069899" cy="371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sz="3600"/>
              <a:t>Radiopharmaceutical - Mechanism of Localization</a:t>
            </a:r>
            <a:endParaRPr/>
          </a:p>
        </p:txBody>
      </p:sp>
      <p:sp>
        <p:nvSpPr>
          <p:cNvPr id="368" name="Google Shape;368;p14"/>
          <p:cNvSpPr txBox="1">
            <a:spLocks noGrp="1"/>
          </p:cNvSpPr>
          <p:nvPr>
            <p:ph type="body" idx="1"/>
          </p:nvPr>
        </p:nvSpPr>
        <p:spPr>
          <a:xfrm>
            <a:off x="1543050" y="1417638"/>
            <a:ext cx="9700684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Chemisorption</a:t>
            </a:r>
            <a:endParaRPr/>
          </a:p>
          <a:p>
            <a:pPr marL="3429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Bone tissue is comprised of organic and inorganic substances.  The inorganic portion (bone matrix) consists of hydroxyapatite crystals that are composed of calcium, phosphate, and other mineral components</a:t>
            </a:r>
            <a:endParaRPr/>
          </a:p>
          <a:p>
            <a:pPr marL="3429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Localization of the imaging agent is through the exchange of ions native to the bone tissue with ions from our labeled radiopharmaceutical</a:t>
            </a:r>
            <a:endParaRPr/>
          </a:p>
        </p:txBody>
      </p:sp>
      <p:sp>
        <p:nvSpPr>
          <p:cNvPr id="369" name="Google Shape;369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Mechanism of Localization</a:t>
            </a:r>
            <a:endParaRPr/>
          </a:p>
        </p:txBody>
      </p:sp>
      <p:sp>
        <p:nvSpPr>
          <p:cNvPr id="375" name="Google Shape;375;p15"/>
          <p:cNvSpPr txBox="1">
            <a:spLocks noGrp="1"/>
          </p:cNvSpPr>
          <p:nvPr>
            <p:ph type="body" idx="1"/>
          </p:nvPr>
        </p:nvSpPr>
        <p:spPr>
          <a:xfrm>
            <a:off x="838200" y="1380393"/>
            <a:ext cx="10029825" cy="50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Calcium phosphate is a main component of bone tissue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When a bone is injured or affected by a disease process, calcium phosphate will go to the site to repair and build new bone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Radiolabeled phosphate compounds will undergo ion exchange at these sites through chemisorption</a:t>
            </a:r>
          </a:p>
          <a:p>
            <a:pPr marL="342900" lvl="0" indent="-342900">
              <a:spcBef>
                <a:spcPts val="0"/>
              </a:spcBef>
              <a:buSzPts val="1600"/>
            </a:pPr>
            <a:r>
              <a:rPr lang="en-US" dirty="0"/>
              <a:t>Two major factors control accumulation of phosphates in bone</a:t>
            </a:r>
          </a:p>
          <a:p>
            <a:pPr marL="800100" lvl="1" indent="-342900">
              <a:buSzPts val="1600"/>
            </a:pPr>
            <a:r>
              <a:rPr lang="en-US" dirty="0"/>
              <a:t>1) Blood flow - skeletal vascularity</a:t>
            </a:r>
          </a:p>
          <a:p>
            <a:pPr marL="800100" lvl="1" indent="-342900">
              <a:buSzPts val="1600"/>
            </a:pPr>
            <a:r>
              <a:rPr lang="en-US" dirty="0"/>
              <a:t>2) Extraction efficiency</a:t>
            </a:r>
          </a:p>
          <a:p>
            <a:pPr marL="742950" lvl="1" indent="-285750"/>
            <a:r>
              <a:rPr lang="en-US" dirty="0"/>
              <a:t>Rate of new bone formation (Osteoblastic activity)</a:t>
            </a:r>
          </a:p>
          <a:p>
            <a:pPr marL="285750" indent="-285750"/>
            <a:r>
              <a:rPr lang="en-US" sz="2100" dirty="0"/>
              <a:t>↓ Decreased uptake will occur in</a:t>
            </a:r>
          </a:p>
          <a:p>
            <a:pPr marL="742950" lvl="1" indent="-285750"/>
            <a:r>
              <a:rPr lang="en-US" sz="1700" dirty="0"/>
              <a:t>Impaired or no blood flow (bone infarct) </a:t>
            </a:r>
          </a:p>
          <a:p>
            <a:pPr marL="742950" lvl="1" indent="-285750"/>
            <a:r>
              <a:rPr lang="en-US" sz="1900" dirty="0"/>
              <a:t>Complete destruction (AVN- avascular necrosis)</a:t>
            </a:r>
          </a:p>
          <a:p>
            <a:pPr marL="742950" lvl="1" indent="-285750"/>
            <a:r>
              <a:rPr lang="en-US" sz="1900" dirty="0"/>
              <a:t>Abscesses</a:t>
            </a:r>
          </a:p>
          <a:p>
            <a:pPr marL="742950" lvl="1" indent="-285750"/>
            <a:r>
              <a:rPr lang="en-US" sz="1900" dirty="0"/>
              <a:t>Replacement by benign tumor</a:t>
            </a:r>
          </a:p>
          <a:p>
            <a:pPr marL="285750" indent="-285750"/>
            <a:endParaRPr lang="en-US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376" name="Google Shape;376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0" y="295729"/>
            <a:ext cx="107775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sz="3600" b="0" dirty="0"/>
              <a:t>Other areas of Radiopharmaceutical  Accumulation</a:t>
            </a:r>
            <a:endParaRPr sz="3600" dirty="0"/>
          </a:p>
        </p:txBody>
      </p:sp>
      <p:sp>
        <p:nvSpPr>
          <p:cNvPr id="407" name="Google Shape;407;p19"/>
          <p:cNvSpPr txBox="1">
            <a:spLocks noGrp="1"/>
          </p:cNvSpPr>
          <p:nvPr>
            <p:ph type="body" idx="1"/>
          </p:nvPr>
        </p:nvSpPr>
        <p:spPr>
          <a:xfrm>
            <a:off x="1201616" y="1667610"/>
            <a:ext cx="7772400" cy="443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dirty="0"/>
              <a:t>Factors that effect MDP uptake</a:t>
            </a:r>
          </a:p>
          <a:p>
            <a:pPr marL="800100" lvl="1" indent="-342900">
              <a:spcBef>
                <a:spcPts val="0"/>
              </a:spcBef>
              <a:buSzPts val="1600"/>
            </a:pPr>
            <a:r>
              <a:rPr lang="en-US" sz="2400" dirty="0"/>
              <a:t>Soft tissue uptake 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Renal impairment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Decreased cardiac output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Dehydration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Extravasation of the radiopharmaceutical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Aging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Under dosage of radiopharmaceutical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Obesity</a:t>
            </a:r>
            <a:endParaRPr sz="2400"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408" name="Google Shape;408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Normal Skeletal Uptake</a:t>
            </a:r>
            <a:endParaRPr dirty="0"/>
          </a:p>
        </p:txBody>
      </p:sp>
      <p:sp>
        <p:nvSpPr>
          <p:cNvPr id="487" name="Google Shape;487;p2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Uptake of the radiopharmaceutical is symmetrical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Normal uptake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Sacroiliac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Hip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Glenoid fossa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Acromioclavicular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Sternoclavicular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Ends of long bones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Growing epiphyses - </a:t>
            </a:r>
            <a:r>
              <a:rPr lang="en-US" dirty="0" err="1"/>
              <a:t>pediactric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Vertebral column</a:t>
            </a:r>
            <a:endParaRPr dirty="0"/>
          </a:p>
        </p:txBody>
      </p:sp>
      <p:sp>
        <p:nvSpPr>
          <p:cNvPr id="488" name="Google Shape;488;p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1586" y="1469304"/>
            <a:ext cx="3104432" cy="5131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015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MDP Kit Contains</a:t>
            </a:r>
            <a:endParaRPr/>
          </a:p>
        </p:txBody>
      </p:sp>
      <p:sp>
        <p:nvSpPr>
          <p:cNvPr id="422" name="Google Shape;422;p21"/>
          <p:cNvSpPr txBox="1">
            <a:spLocks noGrp="1"/>
          </p:cNvSpPr>
          <p:nvPr>
            <p:ph type="body" idx="1"/>
          </p:nvPr>
        </p:nvSpPr>
        <p:spPr>
          <a:xfrm>
            <a:off x="1032974" y="1613303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 err="1"/>
              <a:t>Medronic</a:t>
            </a:r>
            <a:r>
              <a:rPr lang="en-US" dirty="0"/>
              <a:t> Acid (ligand)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Stannous Chloride </a:t>
            </a:r>
            <a:r>
              <a:rPr lang="en-US" dirty="0" err="1"/>
              <a:t>Dihydrate</a:t>
            </a:r>
            <a:r>
              <a:rPr lang="en-US" dirty="0"/>
              <a:t> or Stannous Fluoride (reduces valence from +7 to +4)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Antioxidant, such as ascorbic acid (depends on manufacturer) </a:t>
            </a:r>
            <a:endParaRPr dirty="0"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Introduction of oxygen into the kit will reduce the tagging by increasing the amount of free tech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ALL RPs have sodium hydroxide and/or hydrochloric acid in them for pH adjustment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</p:txBody>
      </p:sp>
      <p:sp>
        <p:nvSpPr>
          <p:cNvPr id="423" name="Google Shape;423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749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Required Reading </a:t>
            </a:r>
            <a:endParaRPr/>
          </a:p>
        </p:txBody>
      </p:sp>
      <p:sp>
        <p:nvSpPr>
          <p:cNvPr id="263" name="Google Shape;263;p2"/>
          <p:cNvSpPr txBox="1">
            <a:spLocks noGrp="1"/>
          </p:cNvSpPr>
          <p:nvPr>
            <p:ph type="body" idx="1"/>
          </p:nvPr>
        </p:nvSpPr>
        <p:spPr>
          <a:xfrm>
            <a:off x="646112" y="1490870"/>
            <a:ext cx="4853540" cy="500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SNMMI Procedures Standard for Bone Scintigraphy 4.0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https://www.snmmi.org/ClinicalPractice/content.aspx?ItemNumber=6414#Skeletal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Information in the presentation follows the procedures standards set forth by SNMMI on  bone scintigraphy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Please refer to these standards for further clarification on bone imaging procedures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Additional information can be found on numerous other procedures standards by SNMMI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https://www.snmmi.org/ClinicalPractice/content.aspx?ItemNumber=6414</a:t>
            </a:r>
            <a:endParaRPr/>
          </a:p>
        </p:txBody>
      </p:sp>
      <p:pic>
        <p:nvPicPr>
          <p:cNvPr id="264" name="Google Shape;264;p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241774" y="1578735"/>
            <a:ext cx="4948965" cy="499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MDP Kit Preparation</a:t>
            </a:r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body" idx="1"/>
          </p:nvPr>
        </p:nvSpPr>
        <p:spPr>
          <a:xfrm>
            <a:off x="1028700" y="1481137"/>
            <a:ext cx="9486900" cy="493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Add the pertechnetate </a:t>
            </a:r>
            <a:endParaRPr dirty="0"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The maximum activity is set by the manufacturer  </a:t>
            </a:r>
            <a:endParaRPr dirty="0"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DraxImage has a max of 500 mCi in 2 mL to 10 mL</a:t>
            </a:r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 Saline may be added when compounding</a:t>
            </a:r>
          </a:p>
          <a:p>
            <a:pPr marL="1200150" lvl="2" indent="-285750">
              <a:spcBef>
                <a:spcPts val="2200"/>
              </a:spcBef>
            </a:pPr>
            <a:r>
              <a:rPr lang="en-US" dirty="0"/>
              <a:t>Do not inject air into the vial – this may break down the tagged compound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Mix for 1-2 minutes by swirling the vial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Store at 20-25 ºC before and after compounding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Expires in 6 hours</a:t>
            </a:r>
          </a:p>
          <a:p>
            <a:pPr marL="342900" lvl="0" indent="-342900">
              <a:spcBef>
                <a:spcPts val="2200"/>
              </a:spcBef>
              <a:buSzPts val="1600"/>
            </a:pPr>
            <a:r>
              <a:rPr lang="en-US" dirty="0"/>
              <a:t>For more information on compounding see package insert - </a:t>
            </a:r>
            <a:r>
              <a:rPr lang="en-US" dirty="0">
                <a:hlinkClick r:id="rId3"/>
              </a:rPr>
              <a:t>https://www.accessdata.fda.gov/drugsatfda_docs/label/2011/018035s032lbl.pdf</a:t>
            </a:r>
            <a:endParaRPr dirty="0"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</p:txBody>
      </p:sp>
      <p:sp>
        <p:nvSpPr>
          <p:cNvPr id="430" name="Google Shape;430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 txBox="1">
            <a:spLocks noGrp="1"/>
          </p:cNvSpPr>
          <p:nvPr>
            <p:ph type="title"/>
          </p:nvPr>
        </p:nvSpPr>
        <p:spPr>
          <a:xfrm>
            <a:off x="1450975" y="153332"/>
            <a:ext cx="8229600" cy="84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Part II</a:t>
            </a:r>
            <a:endParaRPr dirty="0"/>
          </a:p>
        </p:txBody>
      </p:sp>
      <p:sp>
        <p:nvSpPr>
          <p:cNvPr id="437" name="Google Shape;437;p23"/>
          <p:cNvSpPr txBox="1">
            <a:spLocks noGrp="1"/>
          </p:cNvSpPr>
          <p:nvPr>
            <p:ph type="body" idx="1"/>
          </p:nvPr>
        </p:nvSpPr>
        <p:spPr>
          <a:xfrm>
            <a:off x="932229" y="1213338"/>
            <a:ext cx="9067800" cy="486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indent="0">
              <a:buNone/>
            </a:pPr>
            <a:r>
              <a:rPr lang="en-US" sz="2800" dirty="0"/>
              <a:t>Bone Procedures</a:t>
            </a:r>
          </a:p>
          <a:p>
            <a:r>
              <a:rPr lang="en-US" dirty="0"/>
              <a:t>Administration and Patient Preparation</a:t>
            </a:r>
          </a:p>
          <a:p>
            <a:r>
              <a:rPr lang="en-US" dirty="0"/>
              <a:t>Patient Positioning </a:t>
            </a:r>
          </a:p>
          <a:p>
            <a:r>
              <a:rPr lang="en-US" dirty="0"/>
              <a:t>Three Phase Bone Scan</a:t>
            </a:r>
          </a:p>
          <a:p>
            <a:r>
              <a:rPr lang="en-US" dirty="0"/>
              <a:t>Limited Bone Scan</a:t>
            </a:r>
          </a:p>
          <a:p>
            <a:r>
              <a:rPr lang="en-US" dirty="0"/>
              <a:t>Pinhole Imaging</a:t>
            </a:r>
          </a:p>
          <a:p>
            <a:r>
              <a:rPr lang="en-US" dirty="0"/>
              <a:t>SPECT Bone</a:t>
            </a:r>
          </a:p>
          <a:p>
            <a:r>
              <a:rPr lang="en-US" dirty="0"/>
              <a:t>Other Spot views</a:t>
            </a:r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200" dirty="0"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3200" dirty="0"/>
              <a:t>May perform all four on the same patient</a:t>
            </a:r>
            <a:endParaRPr dirty="0"/>
          </a:p>
        </p:txBody>
      </p:sp>
      <p:sp>
        <p:nvSpPr>
          <p:cNvPr id="438" name="Google Shape;438;p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39" name="Google Shape;439;p23"/>
          <p:cNvSpPr txBox="1"/>
          <p:nvPr/>
        </p:nvSpPr>
        <p:spPr>
          <a:xfrm>
            <a:off x="4865689" y="5638800"/>
            <a:ext cx="58308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Administration </a:t>
            </a: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body" idx="1"/>
          </p:nvPr>
        </p:nvSpPr>
        <p:spPr>
          <a:xfrm>
            <a:off x="617008" y="1690687"/>
            <a:ext cx="10957984" cy="405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10-30 mCi (370 MBq – 1.11 GBq) dose for both MDP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Unless otherwise indicated this is the standard dose range for all bone imaging procedures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b="1"/>
              <a:t>Method of Administration -</a:t>
            </a:r>
            <a:r>
              <a:rPr lang="en-US"/>
              <a:t> IV bolus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For three-phase bone scan, injection must occur while on gamma camera to visualize blood flow of radiopharmaceutical</a:t>
            </a:r>
            <a:endParaRPr/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AutoNum type="arabicPeriod"/>
            </a:pPr>
            <a:r>
              <a:rPr lang="en-US"/>
              <a:t>Immediately when injecting dynamic blood flow</a:t>
            </a:r>
            <a:endParaRPr/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AutoNum type="arabicPeriod"/>
            </a:pPr>
            <a:r>
              <a:rPr lang="en-US"/>
              <a:t>Immediately following phase 1, static blood pool</a:t>
            </a:r>
            <a:endParaRPr/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Arial"/>
              <a:buAutoNum type="arabicPeriod"/>
            </a:pPr>
            <a:r>
              <a:rPr lang="en-US"/>
              <a:t>Delay 3 hour skeletal imaging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Post Administration</a:t>
            </a:r>
            <a:endParaRPr/>
          </a:p>
        </p:txBody>
      </p:sp>
      <p:sp>
        <p:nvSpPr>
          <p:cNvPr id="453" name="Google Shape;453;p25"/>
          <p:cNvSpPr txBox="1">
            <a:spLocks noGrp="1"/>
          </p:cNvSpPr>
          <p:nvPr>
            <p:ph type="body" idx="1"/>
          </p:nvPr>
        </p:nvSpPr>
        <p:spPr>
          <a:xfrm>
            <a:off x="1000125" y="1690688"/>
            <a:ext cx="10048875" cy="44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Begin imaging 2-</a:t>
            </a:r>
            <a:r>
              <a:rPr lang="en-US" u="sng" dirty="0"/>
              <a:t>3</a:t>
            </a:r>
            <a:r>
              <a:rPr lang="en-US" dirty="0"/>
              <a:t> hours post injection</a:t>
            </a:r>
            <a:endParaRPr dirty="0"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2240"/>
              <a:buChar char="►"/>
            </a:pPr>
            <a:r>
              <a:rPr lang="en-US" sz="2800" dirty="0"/>
              <a:t>In normal radiotracer distribution approximately </a:t>
            </a:r>
            <a:r>
              <a:rPr lang="en-US" sz="2800" b="1" dirty="0"/>
              <a:t>three hours </a:t>
            </a:r>
            <a:r>
              <a:rPr lang="en-US" sz="2800" dirty="0"/>
              <a:t>after injection you will have 50% of the activity seen in the skeleton</a:t>
            </a:r>
            <a:endParaRPr dirty="0"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2240"/>
              <a:buChar char="►"/>
            </a:pPr>
            <a:r>
              <a:rPr lang="en-US" sz="2800" dirty="0"/>
              <a:t>The other 50% will be excreted through the kidneys</a:t>
            </a:r>
            <a:endParaRPr dirty="0"/>
          </a:p>
          <a:p>
            <a:pPr marL="1143000" lvl="2" indent="-228600" algn="l" rtl="0">
              <a:spcBef>
                <a:spcPts val="2200"/>
              </a:spcBef>
              <a:spcAft>
                <a:spcPts val="0"/>
              </a:spcAft>
              <a:buSzPts val="1280"/>
              <a:buFont typeface="Arial"/>
              <a:buNone/>
            </a:pPr>
            <a:endParaRPr dirty="0"/>
          </a:p>
        </p:txBody>
      </p:sp>
      <p:sp>
        <p:nvSpPr>
          <p:cNvPr id="454" name="Google Shape;454;p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Patient Preparation</a:t>
            </a:r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body" idx="1"/>
          </p:nvPr>
        </p:nvSpPr>
        <p:spPr>
          <a:xfrm>
            <a:off x="790575" y="1481138"/>
            <a:ext cx="10738909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Patient may eat or drink as normal</a:t>
            </a:r>
            <a:endParaRPr/>
          </a:p>
          <a:p>
            <a:pPr marL="342900" lvl="0" indent="-342900" algn="l" rtl="0">
              <a:spcBef>
                <a:spcPts val="28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After administration of radiopharmaceutical, the patient must wait 2-</a:t>
            </a:r>
            <a:r>
              <a:rPr lang="en-US" u="sng"/>
              <a:t>3</a:t>
            </a:r>
            <a:r>
              <a:rPr lang="en-US"/>
              <a:t> hours before imaging</a:t>
            </a:r>
            <a:endParaRPr/>
          </a:p>
          <a:p>
            <a:pPr marL="742950" lvl="1" indent="-285750" algn="l" rtl="0">
              <a:spcBef>
                <a:spcPts val="28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This is to allow the radiopharmaceutical to collect in the bone and to reduce the amount of background activity in the soft tissue which is eliminated through the kidneys</a:t>
            </a:r>
            <a:endParaRPr sz="2400"/>
          </a:p>
        </p:txBody>
      </p:sp>
      <p:sp>
        <p:nvSpPr>
          <p:cNvPr id="462" name="Google Shape;462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Patient Preparation</a:t>
            </a:r>
            <a:endParaRPr/>
          </a:p>
        </p:txBody>
      </p:sp>
      <p:sp>
        <p:nvSpPr>
          <p:cNvPr id="468" name="Google Shape;468;p27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191750" cy="466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Instruct the patient to drink 6-8 glasses of a liquid (1 liter or more).  This will help to concentrate the radiopharmaceutical into the bone and not the soft tissue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Soft tissue uptake can increase with poor renal function or dehydration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To reduce the radiation burden to the bladder tell the patient to urinate often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 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Just prior to image acquisition have the patient void – A radioactive urinary bladder can mask bone lesion in that vicinity </a:t>
            </a:r>
            <a:endParaRPr/>
          </a:p>
        </p:txBody>
      </p:sp>
      <p:sp>
        <p:nvSpPr>
          <p:cNvPr id="469" name="Google Shape;469;p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Contraindications</a:t>
            </a:r>
            <a:endParaRPr/>
          </a:p>
        </p:txBody>
      </p:sp>
      <p:sp>
        <p:nvSpPr>
          <p:cNvPr id="476" name="Google Shape;476;p28"/>
          <p:cNvSpPr txBox="1">
            <a:spLocks noGrp="1"/>
          </p:cNvSpPr>
          <p:nvPr>
            <p:ph type="body" idx="1"/>
          </p:nvPr>
        </p:nvSpPr>
        <p:spPr>
          <a:xfrm>
            <a:off x="1295400" y="4679510"/>
            <a:ext cx="6586538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73050" lvl="0" indent="-1905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Recent Tc</a:t>
            </a:r>
            <a:r>
              <a:rPr lang="en-US" sz="2400" baseline="30000"/>
              <a:t>99m</a:t>
            </a:r>
            <a:r>
              <a:rPr lang="en-US" sz="2400"/>
              <a:t> study (24-48 hours)</a:t>
            </a:r>
            <a:endParaRPr/>
          </a:p>
          <a:p>
            <a:pPr marL="273050" lvl="0" indent="-68579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 baseline="30000"/>
          </a:p>
          <a:p>
            <a:pPr marL="273050" lvl="0" indent="-1905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Barium contrast may cause attenuation</a:t>
            </a:r>
            <a:endParaRPr sz="2400" baseline="30000"/>
          </a:p>
        </p:txBody>
      </p:sp>
      <p:sp>
        <p:nvSpPr>
          <p:cNvPr id="477" name="Google Shape;477;p2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478" name="Google Shape;478;p28" descr="https://www.ceessentials.net/images/appendicitis/image015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7606" y="1631551"/>
            <a:ext cx="2493961" cy="304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1631552"/>
            <a:ext cx="6586538" cy="220821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8"/>
          <p:cNvSpPr/>
          <p:nvPr/>
        </p:nvSpPr>
        <p:spPr>
          <a:xfrm>
            <a:off x="1295400" y="3857227"/>
            <a:ext cx="6586538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Colloidal formation from the drug interaction</a:t>
            </a:r>
            <a:endParaRPr/>
          </a:p>
        </p:txBody>
      </p:sp>
      <p:sp>
        <p:nvSpPr>
          <p:cNvPr id="481" name="Google Shape;481;p28"/>
          <p:cNvSpPr/>
          <p:nvPr/>
        </p:nvSpPr>
        <p:spPr>
          <a:xfrm>
            <a:off x="8787606" y="4679510"/>
            <a:ext cx="24939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Barium Contrast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Normal Skeletal Uptake</a:t>
            </a:r>
            <a:endParaRPr dirty="0"/>
          </a:p>
        </p:txBody>
      </p:sp>
      <p:sp>
        <p:nvSpPr>
          <p:cNvPr id="487" name="Google Shape;487;p29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Uptake of the radiopharmaceutical is symmetrical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Normal uptake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Sacroiliac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Hip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Glenoid fossa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Acromioclavicular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Sternoclavicular joints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Ends of long bones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Growing epiphyses - </a:t>
            </a:r>
            <a:r>
              <a:rPr lang="en-US" dirty="0" err="1"/>
              <a:t>pediactric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Vertebral column</a:t>
            </a:r>
            <a:endParaRPr dirty="0"/>
          </a:p>
        </p:txBody>
      </p:sp>
      <p:sp>
        <p:nvSpPr>
          <p:cNvPr id="488" name="Google Shape;488;p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2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1586" y="1469304"/>
            <a:ext cx="3104432" cy="5131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Patient Positioning </a:t>
            </a:r>
            <a:endParaRPr/>
          </a:p>
        </p:txBody>
      </p:sp>
      <p:sp>
        <p:nvSpPr>
          <p:cNvPr id="496" name="Google Shape;496;p30"/>
          <p:cNvSpPr txBox="1">
            <a:spLocks noGrp="1"/>
          </p:cNvSpPr>
          <p:nvPr>
            <p:ph type="body" idx="1"/>
          </p:nvPr>
        </p:nvSpPr>
        <p:spPr>
          <a:xfrm>
            <a:off x="490126" y="1630269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Clothes are no problem</a:t>
            </a:r>
            <a:endParaRPr/>
          </a:p>
          <a:p>
            <a:pPr marL="342900" lvl="0" indent="-22910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Void and remove attenuators</a:t>
            </a:r>
            <a:endParaRPr/>
          </a:p>
          <a:p>
            <a:pPr marL="342900" lvl="0" indent="-22910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Prostate CA </a:t>
            </a: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Patient that cannot eliminate most of their urine may require catheterization.  Concern – masking mets in the pelvic</a:t>
            </a:r>
            <a:endParaRPr sz="3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None/>
            </a:pPr>
            <a:endParaRPr/>
          </a:p>
        </p:txBody>
      </p:sp>
      <p:sp>
        <p:nvSpPr>
          <p:cNvPr id="497" name="Google Shape;497;p3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498" name="Google Shape;49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1083" y="6050093"/>
            <a:ext cx="4801694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7464" y="2452497"/>
            <a:ext cx="5932314" cy="293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06" name="Google Shape;506;p3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Make the patient comfortable. 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Pillow for head support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Pillow under knees – improves </a:t>
            </a:r>
            <a:r>
              <a:rPr lang="en-US" sz="2800"/>
              <a:t>lumbar curvature</a:t>
            </a:r>
            <a:endParaRPr/>
          </a:p>
          <a:p>
            <a:pPr marL="342900" lvl="0" indent="-26416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Patient must hold still</a:t>
            </a:r>
            <a:endParaRPr/>
          </a:p>
          <a:p>
            <a:pPr marL="342900" lvl="0" indent="-216916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Foot band to line up joints for A/P acquisition </a:t>
            </a:r>
            <a:endParaRPr/>
          </a:p>
        </p:txBody>
      </p:sp>
      <p:sp>
        <p:nvSpPr>
          <p:cNvPr id="507" name="Google Shape;507;p3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08" name="Google Shape;508;p31"/>
          <p:cNvSpPr txBox="1"/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Patient Positioning </a:t>
            </a:r>
            <a:endParaRPr/>
          </a:p>
        </p:txBody>
      </p:sp>
      <p:pic>
        <p:nvPicPr>
          <p:cNvPr id="509" name="Google Shape;509;p31" descr="https://farm1.staticflickr.com/32/35512740_51ff38a404_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0809" y="4045103"/>
            <a:ext cx="3685391" cy="221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1" descr="https://pillowreviewer.com/wp-content/uploads/2019/11/Memory-Foam-Bed-Wedge-Under-Knee-Pillow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6382" y="1553807"/>
            <a:ext cx="3394243" cy="211081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1"/>
          <p:cNvSpPr/>
          <p:nvPr/>
        </p:nvSpPr>
        <p:spPr>
          <a:xfrm>
            <a:off x="8086972" y="3664623"/>
            <a:ext cx="32736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https://pillowreviewer.com/</a:t>
            </a:r>
            <a:endParaRPr/>
          </a:p>
        </p:txBody>
      </p:sp>
      <p:sp>
        <p:nvSpPr>
          <p:cNvPr id="512" name="Google Shape;512;p31"/>
          <p:cNvSpPr/>
          <p:nvPr/>
        </p:nvSpPr>
        <p:spPr>
          <a:xfrm>
            <a:off x="8255104" y="6235970"/>
            <a:ext cx="28167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https://www.flickr.com/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33182"/>
          </a:xfrm>
        </p:spPr>
        <p:txBody>
          <a:bodyPr/>
          <a:lstStyle/>
          <a:p>
            <a:r>
              <a:rPr lang="en-US" dirty="0"/>
              <a:t>PART I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/>
              <a:t>In this section we will discuss</a:t>
            </a:r>
          </a:p>
          <a:p>
            <a:r>
              <a:rPr lang="en-US" dirty="0"/>
              <a:t>Anatomy and Physiology of the Skeletal system</a:t>
            </a:r>
          </a:p>
          <a:p>
            <a:r>
              <a:rPr lang="en-US" dirty="0"/>
              <a:t>MDP and the mechanism of uptake </a:t>
            </a:r>
          </a:p>
          <a:p>
            <a:r>
              <a:rPr lang="en-US" dirty="0"/>
              <a:t>Compounding MDP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6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Three Phase Bone Scan </a:t>
            </a:r>
            <a:endParaRPr/>
          </a:p>
        </p:txBody>
      </p:sp>
      <p:sp>
        <p:nvSpPr>
          <p:cNvPr id="519" name="Google Shape;519;p32"/>
          <p:cNvSpPr txBox="1">
            <a:spLocks noGrp="1"/>
          </p:cNvSpPr>
          <p:nvPr>
            <p:ph type="body" idx="1"/>
          </p:nvPr>
        </p:nvSpPr>
        <p:spPr>
          <a:xfrm>
            <a:off x="1676400" y="1481138"/>
            <a:ext cx="8991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Bone scan with flow, capable of detecting: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Infection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Stress fracture (fx)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Avascular necrosis (AVN)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Vascularity of lesion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Osteomyelitis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Cellulitis </a:t>
            </a:r>
            <a:endParaRPr sz="2800"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/>
          </a:p>
        </p:txBody>
      </p:sp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Phase 1 – Blood flow</a:t>
            </a:r>
            <a:endParaRPr/>
          </a:p>
        </p:txBody>
      </p:sp>
      <p:sp>
        <p:nvSpPr>
          <p:cNvPr id="528" name="Google Shape;528;p33"/>
          <p:cNvSpPr txBox="1">
            <a:spLocks noGrp="1"/>
          </p:cNvSpPr>
          <p:nvPr>
            <p:ph type="body" idx="1"/>
          </p:nvPr>
        </p:nvSpPr>
        <p:spPr>
          <a:xfrm>
            <a:off x="1647825" y="974726"/>
            <a:ext cx="8839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Include both ROI and contra-lateral in FOV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b="1"/>
              <a:t>Bolus injection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At a 64 x 64 or 128 by 128 matrix immediately record dynamic flow images every 2-4 seconds for 60 seconds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Vascular flow to area</a:t>
            </a:r>
            <a:endParaRPr/>
          </a:p>
        </p:txBody>
      </p:sp>
      <p:sp>
        <p:nvSpPr>
          <p:cNvPr id="529" name="Google Shape;529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30" name="Google Shape;5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1" y="4114800"/>
            <a:ext cx="3171825" cy="255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3"/>
          <p:cNvPicPr preferRelativeResize="0"/>
          <p:nvPr/>
        </p:nvPicPr>
        <p:blipFill rotWithShape="1">
          <a:blip r:embed="rId4">
            <a:alphaModFix/>
          </a:blip>
          <a:srcRect l="53764" t="17265" r="1075" b="30587"/>
          <a:stretch/>
        </p:blipFill>
        <p:spPr>
          <a:xfrm>
            <a:off x="2089323" y="679572"/>
            <a:ext cx="7001548" cy="583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"/>
          <p:cNvSpPr txBox="1">
            <a:spLocks noGrp="1"/>
          </p:cNvSpPr>
          <p:nvPr>
            <p:ph type="title"/>
          </p:nvPr>
        </p:nvSpPr>
        <p:spPr>
          <a:xfrm>
            <a:off x="1752600" y="276999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Phase II – Tissue/Blood pooling </a:t>
            </a:r>
            <a:endParaRPr/>
          </a:p>
        </p:txBody>
      </p:sp>
      <p:sp>
        <p:nvSpPr>
          <p:cNvPr id="539" name="Google Shape;539;p34"/>
          <p:cNvSpPr txBox="1">
            <a:spLocks noGrp="1"/>
          </p:cNvSpPr>
          <p:nvPr>
            <p:ph type="body" idx="1"/>
          </p:nvPr>
        </p:nvSpPr>
        <p:spPr>
          <a:xfrm>
            <a:off x="1219200" y="1166018"/>
            <a:ext cx="9652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Blood pools or immediate statics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Same position as flow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To be performed immediately following the flow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500k count statics or 3-5 minutes (256 x 256 matrix)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Soft tissue phase - Perfusion in area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Sometimes referred to as </a:t>
            </a:r>
            <a:endParaRPr/>
          </a:p>
          <a:p>
            <a:pPr marL="109537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  “immediate” images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Complete within 10 minutes post injection</a:t>
            </a:r>
            <a:endParaRPr/>
          </a:p>
        </p:txBody>
      </p:sp>
      <p:sp>
        <p:nvSpPr>
          <p:cNvPr id="540" name="Google Shape;540;p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41" name="Google Shape;541;p34"/>
          <p:cNvPicPr preferRelativeResize="0"/>
          <p:nvPr/>
        </p:nvPicPr>
        <p:blipFill rotWithShape="1">
          <a:blip r:embed="rId3">
            <a:alphaModFix/>
          </a:blip>
          <a:srcRect l="55914" t="69412" r="27547" b="5260"/>
          <a:stretch/>
        </p:blipFill>
        <p:spPr>
          <a:xfrm>
            <a:off x="8026400" y="2332036"/>
            <a:ext cx="3238500" cy="3579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Phase III – Delay/Bone activity </a:t>
            </a:r>
            <a:endParaRPr/>
          </a:p>
        </p:txBody>
      </p:sp>
      <p:sp>
        <p:nvSpPr>
          <p:cNvPr id="549" name="Google Shape;549;p35"/>
          <p:cNvSpPr txBox="1">
            <a:spLocks noGrp="1"/>
          </p:cNvSpPr>
          <p:nvPr>
            <p:ph type="body" idx="1"/>
          </p:nvPr>
        </p:nvSpPr>
        <p:spPr>
          <a:xfrm>
            <a:off x="1103312" y="1381540"/>
            <a:ext cx="8946541" cy="486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Routine bone scan – patient returns  2-3 hours post dose – Spots views are usually taken, but whole body may be considered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Spot view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Matrix size 256 x 256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Low Energy Parallel Whole collimator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Acquisition 3-500k  or 5 minute is 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3000"/>
              <a:t>   acceptable for the appendages</a:t>
            </a:r>
            <a:endParaRPr sz="3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Delay phase - Bone metabolism	</a:t>
            </a: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Follow the same setting for spot view</a:t>
            </a:r>
            <a:endParaRPr sz="3000"/>
          </a:p>
        </p:txBody>
      </p:sp>
      <p:sp>
        <p:nvSpPr>
          <p:cNvPr id="550" name="Google Shape;550;p3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551" name="Google Shape;55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428" y="3657599"/>
            <a:ext cx="299085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5"/>
          <p:cNvSpPr/>
          <p:nvPr/>
        </p:nvSpPr>
        <p:spPr>
          <a:xfrm>
            <a:off x="1778192" y="6044503"/>
            <a:ext cx="57374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SNMMI Procedure Standard for Bone Scintigraphy 4.0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 Refer to procedures guideline for more detail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6"/>
          <p:cNvSpPr txBox="1">
            <a:spLocks noGrp="1"/>
          </p:cNvSpPr>
          <p:nvPr>
            <p:ph type="title"/>
          </p:nvPr>
        </p:nvSpPr>
        <p:spPr>
          <a:xfrm>
            <a:off x="1036619" y="511885"/>
            <a:ext cx="3401064" cy="55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en-US" sz="3200"/>
              <a:t>Cellulitis</a:t>
            </a:r>
            <a:endParaRPr sz="3200"/>
          </a:p>
        </p:txBody>
      </p:sp>
      <p:pic>
        <p:nvPicPr>
          <p:cNvPr id="559" name="Google Shape;559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72112" y="2569321"/>
            <a:ext cx="5195888" cy="207076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6"/>
          <p:cNvSpPr txBox="1">
            <a:spLocks noGrp="1"/>
          </p:cNvSpPr>
          <p:nvPr>
            <p:ph type="body" idx="2"/>
          </p:nvPr>
        </p:nvSpPr>
        <p:spPr>
          <a:xfrm>
            <a:off x="493211" y="1570499"/>
            <a:ext cx="3401063" cy="19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1800"/>
              <a:t>Activity shows increased uptake on flow (A) and immediate static (B), but there is “normal“ issue uptake in the delays ©</a:t>
            </a:r>
            <a:endParaRPr sz="1800"/>
          </a:p>
        </p:txBody>
      </p:sp>
      <p:sp>
        <p:nvSpPr>
          <p:cNvPr id="561" name="Google Shape;561;p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563" name="Google Shape;563;p36"/>
          <p:cNvSpPr/>
          <p:nvPr/>
        </p:nvSpPr>
        <p:spPr>
          <a:xfrm>
            <a:off x="498436" y="6130084"/>
            <a:ext cx="111449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https://www.researchgate.net/figure/Example-images-of-cellulitis-arrows-Significant-uptake-of-99m-Tc-MDP-is-seen-in-left_fig2_51526933</a:t>
            </a:r>
            <a:endParaRPr/>
          </a:p>
        </p:txBody>
      </p:sp>
      <p:sp>
        <p:nvSpPr>
          <p:cNvPr id="564" name="Google Shape;564;p36"/>
          <p:cNvSpPr/>
          <p:nvPr/>
        </p:nvSpPr>
        <p:spPr>
          <a:xfrm>
            <a:off x="493211" y="4030584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Hyperaemia (also hyperemia) -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the increase of blood flow to different tissues in the body. It can have medical implications but is also a regulatory response, allowing change in blood supply to different tissues through vasodilation.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Phase Four </a:t>
            </a:r>
            <a:endParaRPr/>
          </a:p>
        </p:txBody>
      </p:sp>
      <p:sp>
        <p:nvSpPr>
          <p:cNvPr id="571" name="Google Shape;571;p37"/>
          <p:cNvSpPr txBox="1">
            <a:spLocks noGrp="1"/>
          </p:cNvSpPr>
          <p:nvPr>
            <p:ph type="body" idx="1"/>
          </p:nvPr>
        </p:nvSpPr>
        <p:spPr>
          <a:xfrm>
            <a:off x="827442" y="1545683"/>
            <a:ext cx="8458200" cy="495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On a rare occasion  a fourth phase maybe required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This occurs when there is excessive background activity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Images may be requested for up to 24 hours post inject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Cause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Renal insufficiency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Diabetic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Cellulitis vs O</a:t>
            </a:r>
            <a:r>
              <a:rPr lang="en-US" sz="3200"/>
              <a:t>steomyelitis (image D is 24 hours)</a:t>
            </a: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Spot imaging only of ROI at 24 hours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000"/>
              <a:t>Do to the lack of activity imaging acquisition may set for 20 minutes instead of counts</a:t>
            </a:r>
            <a:endParaRPr sz="3000"/>
          </a:p>
          <a:p>
            <a:pPr marL="342900" lvl="0" indent="-22910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</p:txBody>
      </p:sp>
      <p:sp>
        <p:nvSpPr>
          <p:cNvPr id="572" name="Google Shape;572;p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574" name="Google Shape;57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7693" y="4230193"/>
            <a:ext cx="8566845" cy="262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8"/>
          <p:cNvSpPr txBox="1">
            <a:spLocks noGrp="1"/>
          </p:cNvSpPr>
          <p:nvPr>
            <p:ph type="title"/>
          </p:nvPr>
        </p:nvSpPr>
        <p:spPr>
          <a:xfrm>
            <a:off x="516367" y="274638"/>
            <a:ext cx="81168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Whole Body Bone Scan (WBB) </a:t>
            </a:r>
            <a:endParaRPr/>
          </a:p>
        </p:txBody>
      </p:sp>
      <p:sp>
        <p:nvSpPr>
          <p:cNvPr id="581" name="Google Shape;581;p38"/>
          <p:cNvSpPr txBox="1">
            <a:spLocks noGrp="1"/>
          </p:cNvSpPr>
          <p:nvPr>
            <p:ph type="body" idx="1"/>
          </p:nvPr>
        </p:nvSpPr>
        <p:spPr>
          <a:xfrm>
            <a:off x="403655" y="1063416"/>
            <a:ext cx="8229600" cy="468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Most common skeletal procedure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Inject IV</a:t>
            </a:r>
            <a:endParaRPr sz="2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Scan 2-4 hours post injection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Camera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256 x 1024 Matrix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Low Energy Parallel Whole (LEPH)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Scan speed 16 cm or less</a:t>
            </a:r>
            <a:endParaRPr/>
          </a:p>
        </p:txBody>
      </p:sp>
      <p:sp>
        <p:nvSpPr>
          <p:cNvPr id="582" name="Google Shape;582;p3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583" name="Google Shape;58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681" y="2081300"/>
            <a:ext cx="4306888" cy="23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8"/>
          <p:cNvSpPr/>
          <p:nvPr/>
        </p:nvSpPr>
        <p:spPr>
          <a:xfrm>
            <a:off x="8811409" y="4857957"/>
            <a:ext cx="2514600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Supine on table</a:t>
            </a:r>
            <a:endParaRPr/>
          </a:p>
          <a:p>
            <a:pPr marL="17145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Knee pillow</a:t>
            </a:r>
            <a:endParaRPr/>
          </a:p>
          <a:p>
            <a:pPr marL="17145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Binder or band around feet/toes</a:t>
            </a:r>
            <a:endParaRPr/>
          </a:p>
        </p:txBody>
      </p:sp>
      <p:sp>
        <p:nvSpPr>
          <p:cNvPr id="586" name="Google Shape;586;p38"/>
          <p:cNvSpPr/>
          <p:nvPr/>
        </p:nvSpPr>
        <p:spPr>
          <a:xfrm>
            <a:off x="722556" y="5753062"/>
            <a:ext cx="57374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SNMMI Procedure Standard for Bone Scintigraphy 4.0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 Refer to procedures guideline for more detail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7531" y="912992"/>
            <a:ext cx="4075176" cy="585414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9"/>
          <p:cNvSpPr txBox="1"/>
          <p:nvPr/>
        </p:nvSpPr>
        <p:spPr>
          <a:xfrm>
            <a:off x="765410" y="987373"/>
            <a:ext cx="490020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Normal pediatric bone scan  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increased radiotracer activity in the epiphysis (growth plates)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Growth Center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Constochondral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junction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intense 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-proximal humorous 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-distal femur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-proximal tibia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548" y="4718565"/>
            <a:ext cx="3386148" cy="1944747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9"/>
          <p:cNvSpPr/>
          <p:nvPr/>
        </p:nvSpPr>
        <p:spPr>
          <a:xfrm>
            <a:off x="916500" y="4281022"/>
            <a:ext cx="336690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Costochondral</a:t>
            </a:r>
            <a:r>
              <a:rPr lang="en-US" sz="1800" dirty="0">
                <a:solidFill>
                  <a:schemeClr val="bg1"/>
                </a:solidFill>
                <a:sym typeface="Arial"/>
              </a:rPr>
              <a:t> junctions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97" name="Google Shape;597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598" name="Google Shape;598;p39"/>
          <p:cNvSpPr/>
          <p:nvPr/>
        </p:nvSpPr>
        <p:spPr>
          <a:xfrm>
            <a:off x="1781174" y="198718"/>
            <a:ext cx="5382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Label the Scan – Ant/Post – L/R</a:t>
            </a:r>
            <a:endParaRPr/>
          </a:p>
        </p:txBody>
      </p:sp>
      <p:cxnSp>
        <p:nvCxnSpPr>
          <p:cNvPr id="599" name="Google Shape;599;p39"/>
          <p:cNvCxnSpPr/>
          <p:nvPr/>
        </p:nvCxnSpPr>
        <p:spPr>
          <a:xfrm rot="10800000" flipH="1">
            <a:off x="4389930" y="2520904"/>
            <a:ext cx="2773680" cy="426720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0" name="Google Shape;600;p39"/>
          <p:cNvCxnSpPr/>
          <p:nvPr/>
        </p:nvCxnSpPr>
        <p:spPr>
          <a:xfrm>
            <a:off x="3560696" y="3501135"/>
            <a:ext cx="3139147" cy="41617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1" name="Google Shape;601;p39"/>
          <p:cNvCxnSpPr/>
          <p:nvPr/>
        </p:nvCxnSpPr>
        <p:spPr>
          <a:xfrm>
            <a:off x="2763078" y="3746632"/>
            <a:ext cx="4236058" cy="971933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2" name="Google Shape;602;p39"/>
          <p:cNvCxnSpPr/>
          <p:nvPr/>
        </p:nvCxnSpPr>
        <p:spPr>
          <a:xfrm>
            <a:off x="2974258" y="4021756"/>
            <a:ext cx="4040107" cy="942306"/>
          </a:xfrm>
          <a:prstGeom prst="straightConnector1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03" name="Google Shape;60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4533" y="4828485"/>
            <a:ext cx="1478773" cy="167493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39"/>
          <p:cNvSpPr/>
          <p:nvPr/>
        </p:nvSpPr>
        <p:spPr>
          <a:xfrm>
            <a:off x="3795476" y="6521425"/>
            <a:ext cx="23310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https://radiopaedia.org/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Whole Body Bone - continue</a:t>
            </a:r>
            <a:endParaRPr/>
          </a:p>
        </p:txBody>
      </p:sp>
      <p:sp>
        <p:nvSpPr>
          <p:cNvPr id="611" name="Google Shape;611;p40"/>
          <p:cNvSpPr txBox="1">
            <a:spLocks noGrp="1"/>
          </p:cNvSpPr>
          <p:nvPr>
            <p:ph type="body" idx="1"/>
          </p:nvPr>
        </p:nvSpPr>
        <p:spPr>
          <a:xfrm>
            <a:off x="484094" y="1459622"/>
            <a:ext cx="83820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Always place camera as close as possible to the patient</a:t>
            </a: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Use whole body contouring if available</a:t>
            </a: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Acquire spots if needed </a:t>
            </a: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Spot views 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256 x 256 Matrix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Suggest - 500k to 1000k  image at axial skeleton and then  preset the time</a:t>
            </a:r>
            <a:endParaRPr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sp>
        <p:nvSpPr>
          <p:cNvPr id="612" name="Google Shape;612;p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1"/>
          <p:cNvSpPr txBox="1">
            <a:spLocks noGrp="1"/>
          </p:cNvSpPr>
          <p:nvPr>
            <p:ph type="title"/>
          </p:nvPr>
        </p:nvSpPr>
        <p:spPr>
          <a:xfrm>
            <a:off x="198782" y="295729"/>
            <a:ext cx="572493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Limited Bone Scan  </a:t>
            </a:r>
            <a:endParaRPr/>
          </a:p>
        </p:txBody>
      </p:sp>
      <p:sp>
        <p:nvSpPr>
          <p:cNvPr id="620" name="Google Shape;620;p41"/>
          <p:cNvSpPr txBox="1">
            <a:spLocks noGrp="1"/>
          </p:cNvSpPr>
          <p:nvPr>
            <p:ph type="body" idx="1"/>
          </p:nvPr>
        </p:nvSpPr>
        <p:spPr>
          <a:xfrm>
            <a:off x="305438" y="1063416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Usually several spot  views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Similar to a three-phase bone, but without the first two phases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Study with limited views of skeleton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Spot views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256 x 256 Matrix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LEPH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Suggest - 500k to 1000k  image at  axial 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11200"/>
              <a:t>   skeleton and then  preset the time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Remember the body is bilaterally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11200"/>
              <a:t>Symmetrical – always include the 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en-US" sz="11200"/>
              <a:t>    contra lateral side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621" name="Google Shape;621;p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623" name="Google Shape;62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3138" y="2812774"/>
            <a:ext cx="3867632" cy="3439116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1"/>
          <p:cNvSpPr/>
          <p:nvPr/>
        </p:nvSpPr>
        <p:spPr>
          <a:xfrm>
            <a:off x="7054729" y="6424232"/>
            <a:ext cx="52108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https://radiologykey.com/identifying-bone-metastases/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Clinical Indications and Applications</a:t>
            </a:r>
            <a:endParaRPr/>
          </a:p>
        </p:txBody>
      </p:sp>
      <p:sp>
        <p:nvSpPr>
          <p:cNvPr id="272" name="Google Shape;272;p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Detect skeletal lesions at earliest possible time </a:t>
            </a:r>
            <a:endParaRPr dirty="0"/>
          </a:p>
          <a:p>
            <a:pPr marL="609600" lvl="0" indent="-52832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 sz="1600" dirty="0"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Staging of skeletal disease</a:t>
            </a:r>
            <a:endParaRPr dirty="0"/>
          </a:p>
          <a:p>
            <a:pPr marL="609600" lvl="0" indent="-51816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 dirty="0">
              <a:solidFill>
                <a:srgbClr val="FF0000"/>
              </a:solidFill>
            </a:endParaRPr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Evaluate metabolic activity of skeletal disease </a:t>
            </a:r>
            <a:endParaRPr dirty="0"/>
          </a:p>
          <a:p>
            <a:pPr marL="609600" lvl="0" indent="-51816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 dirty="0"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dirty="0"/>
              <a:t>Commonly used to image metastases (</a:t>
            </a:r>
            <a:r>
              <a:rPr lang="en-US" dirty="0" err="1"/>
              <a:t>mets</a:t>
            </a:r>
            <a:r>
              <a:rPr lang="en-US" dirty="0"/>
              <a:t>)</a:t>
            </a:r>
            <a:endParaRPr dirty="0"/>
          </a:p>
          <a:p>
            <a:pPr marL="865188" lvl="1" indent="-609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dirty="0"/>
              <a:t>Primary cancer that has spread to another site</a:t>
            </a:r>
            <a:endParaRPr dirty="0"/>
          </a:p>
          <a:p>
            <a:pPr marL="609600" lvl="0" indent="-5080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273" name="Google Shape;273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631" name="Google Shape;631;p42"/>
          <p:cNvSpPr txBox="1">
            <a:spLocks noGrp="1"/>
          </p:cNvSpPr>
          <p:nvPr>
            <p:ph type="body" idx="1"/>
          </p:nvPr>
        </p:nvSpPr>
        <p:spPr>
          <a:xfrm>
            <a:off x="848058" y="1345992"/>
            <a:ext cx="10051139" cy="479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On a rare occasion a pinhole image is required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Gives very high resolution images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Assess greater detail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May be used in infants, pediatric, and small structures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Acquisition parameters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75 – 100k images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Apply zoom if necessary</a:t>
            </a:r>
            <a:endParaRPr/>
          </a:p>
        </p:txBody>
      </p:sp>
      <p:sp>
        <p:nvSpPr>
          <p:cNvPr id="632" name="Google Shape;632;p4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633" name="Google Shape;633;p42"/>
          <p:cNvSpPr txBox="1"/>
          <p:nvPr/>
        </p:nvSpPr>
        <p:spPr>
          <a:xfrm>
            <a:off x="848059" y="360363"/>
            <a:ext cx="7530628" cy="70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Limited Bone Scan  -  Pinhole</a:t>
            </a:r>
            <a:endParaRPr sz="40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5448" y="4039599"/>
            <a:ext cx="4195696" cy="210278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2"/>
          <p:cNvSpPr/>
          <p:nvPr/>
        </p:nvSpPr>
        <p:spPr>
          <a:xfrm>
            <a:off x="5873627" y="6351104"/>
            <a:ext cx="59667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https://numebook.cl/artmes/NMDigitalBook/Skeletal/ANpertes.htm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Single Photon Emission Tomography SPECT </a:t>
            </a:r>
            <a:endParaRPr/>
          </a:p>
        </p:txBody>
      </p:sp>
      <p:sp>
        <p:nvSpPr>
          <p:cNvPr id="643" name="Google Shape;643;p43"/>
          <p:cNvSpPr txBox="1">
            <a:spLocks noGrp="1"/>
          </p:cNvSpPr>
          <p:nvPr>
            <p:ph type="body" idx="1"/>
          </p:nvPr>
        </p:nvSpPr>
        <p:spPr>
          <a:xfrm>
            <a:off x="491987" y="1989932"/>
            <a:ext cx="6216926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May help to identify the presence of disease and location</a:t>
            </a:r>
            <a:endParaRPr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Best applied where there is overlapping bone with questionable disease</a:t>
            </a:r>
            <a:endParaRPr/>
          </a:p>
          <a:p>
            <a:pPr marL="1009650" lvl="1" indent="-609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Ex.  WBB identifies questionable uptake in a vertebral body</a:t>
            </a:r>
            <a:endParaRPr/>
          </a:p>
          <a:p>
            <a:pPr marL="1009650" lvl="1" indent="-6096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SPECT is order better identify the presence and location of disease</a:t>
            </a:r>
            <a:endParaRPr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Image contrast is improved </a:t>
            </a:r>
            <a:endParaRPr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Spatial resolution is not, whoever depth information is revealed</a:t>
            </a:r>
            <a:endParaRPr/>
          </a:p>
          <a:p>
            <a:pPr marL="609600" lvl="0" indent="-609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Positioning is critical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644" name="Google Shape;644;p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646" name="Google Shape;64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6876" y="2544417"/>
            <a:ext cx="4678852" cy="2816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4"/>
          <p:cNvSpPr txBox="1">
            <a:spLocks noGrp="1"/>
          </p:cNvSpPr>
          <p:nvPr>
            <p:ph type="title"/>
          </p:nvPr>
        </p:nvSpPr>
        <p:spPr>
          <a:xfrm>
            <a:off x="1981200" y="277814"/>
            <a:ext cx="8229600" cy="71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</a:pPr>
            <a:r>
              <a:rPr lang="en-US" sz="3000"/>
              <a:t>Normal SPECT Bone and Whole Body</a:t>
            </a:r>
            <a:endParaRPr/>
          </a:p>
        </p:txBody>
      </p:sp>
      <p:sp>
        <p:nvSpPr>
          <p:cNvPr id="653" name="Google Shape;653;p44"/>
          <p:cNvSpPr txBox="1">
            <a:spLocks noGrp="1"/>
          </p:cNvSpPr>
          <p:nvPr>
            <p:ph type="sldNum" idx="12"/>
          </p:nvPr>
        </p:nvSpPr>
        <p:spPr>
          <a:xfrm>
            <a:off x="10367617" y="634207"/>
            <a:ext cx="684696" cy="41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654" name="Google Shape;65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50" y="1150937"/>
            <a:ext cx="5454650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1378" y="1150937"/>
            <a:ext cx="798513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9891" y="3065462"/>
            <a:ext cx="1354138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4513" y="4670287"/>
            <a:ext cx="774700" cy="1944688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4"/>
          <p:cNvSpPr txBox="1"/>
          <p:nvPr/>
        </p:nvSpPr>
        <p:spPr>
          <a:xfrm>
            <a:off x="7961243" y="1997765"/>
            <a:ext cx="10871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Coronal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4"/>
          <p:cNvSpPr txBox="1"/>
          <p:nvPr/>
        </p:nvSpPr>
        <p:spPr>
          <a:xfrm>
            <a:off x="9243391" y="3851274"/>
            <a:ext cx="13276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Transverse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4"/>
          <p:cNvSpPr txBox="1"/>
          <p:nvPr/>
        </p:nvSpPr>
        <p:spPr>
          <a:xfrm>
            <a:off x="7961243" y="5734878"/>
            <a:ext cx="10198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Sagittal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5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en-US" sz="3200"/>
              <a:t>SPECT Continues</a:t>
            </a:r>
            <a:endParaRPr sz="3200"/>
          </a:p>
        </p:txBody>
      </p:sp>
      <p:sp>
        <p:nvSpPr>
          <p:cNvPr id="668" name="Google Shape;668;p45"/>
          <p:cNvSpPr txBox="1">
            <a:spLocks noGrp="1"/>
          </p:cNvSpPr>
          <p:nvPr>
            <p:ph type="body" idx="1"/>
          </p:nvPr>
        </p:nvSpPr>
        <p:spPr>
          <a:xfrm>
            <a:off x="435481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u="sng"/>
              <a:t>Acquisition Parameters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360</a:t>
            </a:r>
            <a:r>
              <a:rPr lang="en-US" baseline="30000"/>
              <a:t>0</a:t>
            </a:r>
            <a:r>
              <a:rPr lang="en-US"/>
              <a:t> rotation – elliptical or body contouring preferred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Two headed camera preferred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Spots 60 to 120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Matrix 64 x 64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10 to 40 seconds per stop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greater the time per stop the greater the count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Rule of thumb – Acquisition time should never be more than 30 minutes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Concern for patient movement</a:t>
            </a:r>
            <a:endParaRPr/>
          </a:p>
        </p:txBody>
      </p:sp>
      <p:sp>
        <p:nvSpPr>
          <p:cNvPr id="669" name="Google Shape;669;p45"/>
          <p:cNvSpPr txBox="1">
            <a:spLocks noGrp="1"/>
          </p:cNvSpPr>
          <p:nvPr>
            <p:ph type="sldNum" idx="12"/>
          </p:nvPr>
        </p:nvSpPr>
        <p:spPr>
          <a:xfrm>
            <a:off x="10307983" y="554813"/>
            <a:ext cx="80396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670" name="Google Shape;670;p45"/>
          <p:cNvSpPr txBox="1"/>
          <p:nvPr/>
        </p:nvSpPr>
        <p:spPr>
          <a:xfrm>
            <a:off x="2989263" y="5127625"/>
            <a:ext cx="26670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45"/>
          <p:cNvSpPr txBox="1"/>
          <p:nvPr/>
        </p:nvSpPr>
        <p:spPr>
          <a:xfrm>
            <a:off x="8001000" y="6062663"/>
            <a:ext cx="2209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5"/>
          <p:cNvSpPr/>
          <p:nvPr/>
        </p:nvSpPr>
        <p:spPr>
          <a:xfrm>
            <a:off x="5956300" y="1651352"/>
            <a:ext cx="5562600" cy="426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9537" marR="0" lvl="0" indent="0" algn="l" rtl="0"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ts val="1904"/>
              <a:buFont typeface="Noto Sans Symbols"/>
              <a:buNone/>
            </a:pPr>
            <a:r>
              <a:rPr lang="en-US" sz="2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SPECT Processing </a:t>
            </a:r>
            <a:endParaRPr/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360"/>
              <a:buFont typeface="Noto Sans Symbols"/>
              <a:buChar char="🞂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See manufacturers/software guidelines for processing.  </a:t>
            </a:r>
            <a:endParaRPr/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360"/>
              <a:buFont typeface="Noto Sans Symbols"/>
              <a:buChar char="🞂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Integral and differential uniformity should be &lt; 3.0</a:t>
            </a:r>
            <a:endParaRPr/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360"/>
              <a:buFont typeface="Noto Sans Symbols"/>
              <a:buChar char="🞂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of Rotation (COR) should be done weekly</a:t>
            </a:r>
            <a:endParaRPr/>
          </a:p>
          <a:p>
            <a:pPr marL="742950" marR="0" lvl="1" indent="-285750" algn="l" rtl="0">
              <a:spcBef>
                <a:spcPts val="325"/>
              </a:spcBef>
              <a:spcAft>
                <a:spcPts val="0"/>
              </a:spcAft>
              <a:buClr>
                <a:srgbClr val="2DA2BF"/>
              </a:buClr>
              <a:buSzPts val="1600"/>
              <a:buFont typeface="Verdana"/>
              <a:buChar char="◦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Variation should be &lt;0.5 pixel</a:t>
            </a:r>
            <a:endParaRPr/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ts val="1360"/>
              <a:buFont typeface="Noto Sans Symbols"/>
              <a:buChar char="🞂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filters</a:t>
            </a:r>
            <a:endParaRPr/>
          </a:p>
          <a:p>
            <a:pPr marL="742950" marR="0" lvl="1" indent="-285750" algn="l" rtl="0">
              <a:spcBef>
                <a:spcPts val="325"/>
              </a:spcBef>
              <a:spcAft>
                <a:spcPts val="0"/>
              </a:spcAft>
              <a:buClr>
                <a:srgbClr val="2DA2BF"/>
              </a:buClr>
              <a:buSzPts val="1600"/>
              <a:buFont typeface="Verdana"/>
              <a:buChar char="◦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Hanning and Butterworth  to liminate high frequencies</a:t>
            </a:r>
            <a:endParaRPr/>
          </a:p>
          <a:p>
            <a:pPr marL="742950" marR="0" lvl="1" indent="-285750" algn="l" rtl="0">
              <a:spcBef>
                <a:spcPts val="325"/>
              </a:spcBef>
              <a:spcAft>
                <a:spcPts val="0"/>
              </a:spcAft>
              <a:buClr>
                <a:srgbClr val="2DA2BF"/>
              </a:buClr>
              <a:buSzPts val="1600"/>
              <a:buFont typeface="Verdana"/>
              <a:buChar char="◦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Ramp to eliminate low frequencies</a:t>
            </a:r>
            <a:endParaRPr/>
          </a:p>
          <a:p>
            <a:pPr marL="742950" marR="0" lvl="1" indent="-285750" algn="l" rtl="0">
              <a:spcBef>
                <a:spcPts val="325"/>
              </a:spcBef>
              <a:spcAft>
                <a:spcPts val="0"/>
              </a:spcAft>
              <a:buClr>
                <a:srgbClr val="2DA2BF"/>
              </a:buClr>
              <a:buSzPts val="1600"/>
              <a:buFont typeface="Verdana"/>
              <a:buChar char="◦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Pre/post image smoothing may be required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Tail on Detector</a:t>
            </a:r>
          </a:p>
          <a:p>
            <a:r>
              <a:rPr lang="en-US" dirty="0"/>
              <a:t>Acromion Process</a:t>
            </a:r>
          </a:p>
          <a:p>
            <a:r>
              <a:rPr lang="en-US" dirty="0"/>
              <a:t>Views, Projections, and Artifacts</a:t>
            </a:r>
          </a:p>
          <a:p>
            <a:r>
              <a:rPr lang="en-US" dirty="0"/>
              <a:t>Lateral, Plantar, and Palmar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78" name="Google Shape;678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679" name="Google Shape;67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5817" y="528129"/>
            <a:ext cx="4602796" cy="810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Tail on Detector (TOD)</a:t>
            </a:r>
            <a:endParaRPr/>
          </a:p>
        </p:txBody>
      </p:sp>
      <p:pic>
        <p:nvPicPr>
          <p:cNvPr id="685" name="Google Shape;685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91697" y="2674282"/>
            <a:ext cx="2286000" cy="2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Acromion Process</a:t>
            </a:r>
            <a:endParaRPr dirty="0"/>
          </a:p>
        </p:txBody>
      </p:sp>
      <p:sp>
        <p:nvSpPr>
          <p:cNvPr id="693" name="Google Shape;693;p48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Tip of scapula overlying rib </a:t>
            </a:r>
            <a:endParaRPr dirty="0"/>
          </a:p>
        </p:txBody>
      </p:sp>
      <p:sp>
        <p:nvSpPr>
          <p:cNvPr id="694" name="Google Shape;694;p4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695" name="Google Shape;695;p48" descr="http://upload.wikimedia.org/wikipedia/en/c/c0/Gray204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0" y="2743201"/>
            <a:ext cx="2743200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8"/>
          <p:cNvSpPr/>
          <p:nvPr/>
        </p:nvSpPr>
        <p:spPr>
          <a:xfrm>
            <a:off x="5372541" y="5771796"/>
            <a:ext cx="42578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https://pubs.rsna.org/doi/10.1148/rg.232025103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05" y="2726860"/>
            <a:ext cx="2675759" cy="2847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7446" y="3604580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Hot spot is a cervical osteophyte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 txBox="1">
            <a:spLocks noGrp="1"/>
          </p:cNvSpPr>
          <p:nvPr>
            <p:ph type="title"/>
          </p:nvPr>
        </p:nvSpPr>
        <p:spPr>
          <a:xfrm>
            <a:off x="427450" y="295729"/>
            <a:ext cx="9706429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Views/Projections/Angles and artifacts</a:t>
            </a:r>
            <a:endParaRPr sz="4000"/>
          </a:p>
        </p:txBody>
      </p:sp>
      <p:sp>
        <p:nvSpPr>
          <p:cNvPr id="704" name="Google Shape;704;p4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pic>
        <p:nvPicPr>
          <p:cNvPr id="705" name="Google Shape;7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450" y="1429807"/>
            <a:ext cx="5627382" cy="284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1007" y="3073350"/>
            <a:ext cx="4916020" cy="285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9"/>
          <p:cNvSpPr txBox="1"/>
          <p:nvPr/>
        </p:nvSpPr>
        <p:spPr>
          <a:xfrm>
            <a:off x="763081" y="4661452"/>
            <a:ext cx="45175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Spot view reviews free pertechnetate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That accumulates in the stomach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thyroid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49"/>
          <p:cNvSpPr txBox="1"/>
          <p:nvPr/>
        </p:nvSpPr>
        <p:spPr>
          <a:xfrm>
            <a:off x="7007086" y="6082748"/>
            <a:ext cx="44887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Attenuation defect – Have the patient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Remove all jewelry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49"/>
          <p:cNvSpPr/>
          <p:nvPr/>
        </p:nvSpPr>
        <p:spPr>
          <a:xfrm>
            <a:off x="3855121" y="6405913"/>
            <a:ext cx="23022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https://med.emory.edu/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0"/>
          <p:cNvSpPr txBox="1">
            <a:spLocks noGrp="1"/>
          </p:cNvSpPr>
          <p:nvPr>
            <p:ph type="title"/>
          </p:nvPr>
        </p:nvSpPr>
        <p:spPr>
          <a:xfrm>
            <a:off x="397565" y="452718"/>
            <a:ext cx="9829800" cy="100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Views/Projections/Angles and artifacts</a:t>
            </a:r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pic>
        <p:nvPicPr>
          <p:cNvPr id="716" name="Google Shape;71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225" y="2168700"/>
            <a:ext cx="3106413" cy="225421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0"/>
          <p:cNvSpPr/>
          <p:nvPr/>
        </p:nvSpPr>
        <p:spPr>
          <a:xfrm>
            <a:off x="4590617" y="6488668"/>
            <a:ext cx="23022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https://med.emory.edu/</a:t>
            </a:r>
            <a:endParaRPr/>
          </a:p>
        </p:txBody>
      </p:sp>
      <p:pic>
        <p:nvPicPr>
          <p:cNvPr id="718" name="Google Shape;71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4399" y="2847071"/>
            <a:ext cx="2578687" cy="27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7985" y="2168700"/>
            <a:ext cx="5119266" cy="279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Lateral Skull</a:t>
            </a:r>
            <a:endParaRPr/>
          </a:p>
        </p:txBody>
      </p:sp>
      <p:sp>
        <p:nvSpPr>
          <p:cNvPr id="725" name="Google Shape;725;p5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pic>
        <p:nvPicPr>
          <p:cNvPr id="726" name="Google Shape;72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1554" y="1769759"/>
            <a:ext cx="5043049" cy="4471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Studies</a:t>
            </a:r>
            <a:endParaRPr/>
          </a:p>
        </p:txBody>
      </p:sp>
      <p:sp>
        <p:nvSpPr>
          <p:cNvPr id="279" name="Google Shape;279;p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Bone Imaging</a:t>
            </a:r>
            <a:endParaRPr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Whole Body Bone Imaging</a:t>
            </a:r>
            <a:endParaRPr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Three-Phase Bone Imaging</a:t>
            </a:r>
            <a:endParaRPr/>
          </a:p>
          <a:p>
            <a:pPr marL="742950" lvl="1" indent="-285750" algn="l" rtl="0">
              <a:spcBef>
                <a:spcPts val="22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For the assessment of osteomyelitis </a:t>
            </a:r>
            <a:endParaRPr/>
          </a:p>
        </p:txBody>
      </p:sp>
      <p:sp>
        <p:nvSpPr>
          <p:cNvPr id="280" name="Google Shape;280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Plantar/Lateral/Palmar</a:t>
            </a:r>
            <a:endParaRPr/>
          </a:p>
        </p:txBody>
      </p:sp>
      <p:sp>
        <p:nvSpPr>
          <p:cNvPr id="732" name="Google Shape;732;p5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pic>
        <p:nvPicPr>
          <p:cNvPr id="733" name="Google Shape;73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299" y="1297263"/>
            <a:ext cx="6402259" cy="293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6546" y="4089128"/>
            <a:ext cx="4616519" cy="269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2"/>
          <p:cNvSpPr/>
          <p:nvPr/>
        </p:nvSpPr>
        <p:spPr>
          <a:xfrm>
            <a:off x="803712" y="6076987"/>
            <a:ext cx="42578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https://pubs.rsna.org/doi/10.1148/rg.232025103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786" y="1718811"/>
            <a:ext cx="8946541" cy="4195481"/>
          </a:xfrm>
        </p:spPr>
        <p:txBody>
          <a:bodyPr/>
          <a:lstStyle/>
          <a:p>
            <a:pPr marL="137160" indent="0">
              <a:buNone/>
            </a:pPr>
            <a:r>
              <a:rPr lang="en-US" sz="3200" dirty="0"/>
              <a:t>Technical Considerations</a:t>
            </a:r>
          </a:p>
          <a:p>
            <a:r>
              <a:rPr lang="en-US" dirty="0"/>
              <a:t>Contrast Enhancement</a:t>
            </a:r>
          </a:p>
          <a:p>
            <a:r>
              <a:rPr lang="en-US" dirty="0"/>
              <a:t>Collimation</a:t>
            </a:r>
          </a:p>
          <a:p>
            <a:r>
              <a:rPr lang="en-US" dirty="0"/>
              <a:t>Scan Speed</a:t>
            </a:r>
          </a:p>
          <a:p>
            <a:r>
              <a:rPr lang="en-US" dirty="0"/>
              <a:t>Matrix size</a:t>
            </a:r>
          </a:p>
          <a:p>
            <a:r>
              <a:rPr lang="en-US" dirty="0"/>
              <a:t>PHA and Windowing</a:t>
            </a:r>
          </a:p>
          <a:p>
            <a:r>
              <a:rPr lang="en-US" dirty="0"/>
              <a:t>Pitfalls in Tagging </a:t>
            </a:r>
          </a:p>
          <a:p>
            <a:r>
              <a:rPr lang="en-US" dirty="0"/>
              <a:t>Size </a:t>
            </a:r>
          </a:p>
          <a:p>
            <a:r>
              <a:rPr lang="en-US" dirty="0"/>
              <a:t>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4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Contrast Enhancement</a:t>
            </a:r>
            <a:endParaRPr/>
          </a:p>
        </p:txBody>
      </p:sp>
      <p:pic>
        <p:nvPicPr>
          <p:cNvPr id="741" name="Google Shape;741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15108" y="2733019"/>
            <a:ext cx="4308052" cy="240551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53"/>
          <p:cNvSpPr txBox="1">
            <a:spLocks noGrp="1"/>
          </p:cNvSpPr>
          <p:nvPr>
            <p:ph type="body" idx="2"/>
          </p:nvPr>
        </p:nvSpPr>
        <p:spPr>
          <a:xfrm>
            <a:off x="754502" y="1520688"/>
            <a:ext cx="4396341" cy="453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Setting the gray scale in normal contrast is 0 to 100%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Adjusting the scale 0 to 80% translates to pixels counts that are between 80% to 100% all equal 100%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Does it hide the lesion on the top of the skull?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Adjust the gray scale 20 to 100% translates to all pixels between 0 to 20% have zero counts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How does this effect rib uptake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Key – Adjusting contrast can have a negative consequence </a:t>
            </a:r>
            <a:endParaRPr/>
          </a:p>
        </p:txBody>
      </p:sp>
      <p:sp>
        <p:nvSpPr>
          <p:cNvPr id="743" name="Google Shape;743;p5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Contrast – Inverse </a:t>
            </a:r>
            <a:endParaRPr/>
          </a:p>
        </p:txBody>
      </p:sp>
      <p:sp>
        <p:nvSpPr>
          <p:cNvPr id="749" name="Google Shape;749;p54"/>
          <p:cNvSpPr txBox="1">
            <a:spLocks noGrp="1"/>
          </p:cNvSpPr>
          <p:nvPr>
            <p:ph type="body" idx="1"/>
          </p:nvPr>
        </p:nvSpPr>
        <p:spPr>
          <a:xfrm>
            <a:off x="775320" y="1702766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How do you display your images?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Black on White or white on black?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Adjusting the gray scale in this manner may improve image contrast</a:t>
            </a:r>
            <a:endParaRPr/>
          </a:p>
        </p:txBody>
      </p:sp>
      <p:pic>
        <p:nvPicPr>
          <p:cNvPr id="750" name="Google Shape;750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73347" y="2667945"/>
            <a:ext cx="3266939" cy="2415887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5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8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Contrast – Removing the Hottest Pixel</a:t>
            </a:r>
            <a:endParaRPr sz="4000"/>
          </a:p>
        </p:txBody>
      </p:sp>
      <p:sp>
        <p:nvSpPr>
          <p:cNvPr id="757" name="Google Shape;757;p55"/>
          <p:cNvSpPr txBox="1">
            <a:spLocks noGrp="1"/>
          </p:cNvSpPr>
          <p:nvPr>
            <p:ph type="body" idx="1"/>
          </p:nvPr>
        </p:nvSpPr>
        <p:spPr>
          <a:xfrm>
            <a:off x="1103312" y="1371601"/>
            <a:ext cx="4396339" cy="488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Computer identifies the hottest pixel and in this case it is the urinary bladder - 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Adjusting the image contrast has NO effect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Draw an ROI around the bladder and remove and cut out the unwanted activity - B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Now image contrast can be adjusted to since the hottest counts occur in the bone</a:t>
            </a:r>
            <a:endParaRPr/>
          </a:p>
        </p:txBody>
      </p:sp>
      <p:sp>
        <p:nvSpPr>
          <p:cNvPr id="758" name="Google Shape;758;p5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pic>
        <p:nvPicPr>
          <p:cNvPr id="759" name="Google Shape;759;p5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37295" y="1776236"/>
            <a:ext cx="4318984" cy="367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7295" y="1776236"/>
            <a:ext cx="4318984" cy="3747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Contrast – Color Scale</a:t>
            </a:r>
            <a:endParaRPr/>
          </a:p>
        </p:txBody>
      </p:sp>
      <p:sp>
        <p:nvSpPr>
          <p:cNvPr id="766" name="Google Shape;766;p56"/>
          <p:cNvSpPr txBox="1">
            <a:spLocks noGrp="1"/>
          </p:cNvSpPr>
          <p:nvPr>
            <p:ph type="body" idx="1"/>
          </p:nvPr>
        </p:nvSpPr>
        <p:spPr>
          <a:xfrm>
            <a:off x="983576" y="1292087"/>
            <a:ext cx="4396339" cy="526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Gray scale set to 256 has 256 shades of gray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Adding color adds to image contrast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Applying all color-  Red, Green, Blue = 265</a:t>
            </a:r>
            <a:r>
              <a:rPr lang="en-US" baseline="30000"/>
              <a:t>3 </a:t>
            </a:r>
            <a:r>
              <a:rPr lang="en-US"/>
              <a:t>shades of contrast</a:t>
            </a:r>
            <a:endParaRPr baseline="30000"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Three examples of different color scales applied to a bone scan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What do you find acceptable?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Key – adding color(s) adds greater variability with contrast.  Does this always improve image contrast? 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pic>
        <p:nvPicPr>
          <p:cNvPr id="767" name="Google Shape;767;p5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8469" y="3778429"/>
            <a:ext cx="3947220" cy="847208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pic>
        <p:nvPicPr>
          <p:cNvPr id="769" name="Google Shape;76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469" y="1853248"/>
            <a:ext cx="39052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7380" y="2838015"/>
            <a:ext cx="5906744" cy="2009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WB contouring </a:t>
            </a:r>
            <a:endParaRPr/>
          </a:p>
        </p:txBody>
      </p:sp>
      <p:sp>
        <p:nvSpPr>
          <p:cNvPr id="776" name="Google Shape;776;p57"/>
          <p:cNvSpPr txBox="1">
            <a:spLocks noGrp="1"/>
          </p:cNvSpPr>
          <p:nvPr>
            <p:ph type="body" idx="1"/>
          </p:nvPr>
        </p:nvSpPr>
        <p:spPr>
          <a:xfrm>
            <a:off x="566599" y="1712706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WB does improve image contrast and resolution.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closer the detector is to the patient the less scatter is acquired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greater amount of true counts are collected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If the body contouring mechanism fails.  The adjustment of detector distance can be done manually</a:t>
            </a:r>
            <a:endParaRPr/>
          </a:p>
        </p:txBody>
      </p:sp>
      <p:pic>
        <p:nvPicPr>
          <p:cNvPr id="777" name="Google Shape;777;p5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54675" y="2568708"/>
            <a:ext cx="4395788" cy="317473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785" name="Google Shape;785;p58"/>
          <p:cNvSpPr txBox="1">
            <a:spLocks noGrp="1"/>
          </p:cNvSpPr>
          <p:nvPr>
            <p:ph type="body" idx="1"/>
          </p:nvPr>
        </p:nvSpPr>
        <p:spPr>
          <a:xfrm>
            <a:off x="838200" y="1514476"/>
            <a:ext cx="9220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/>
              <a:t>Amount of scatter effected by:</a:t>
            </a:r>
            <a:endParaRPr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Patient size 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Larger patients have increased scatter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Increased organ / detector distance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Increase in gamma absorption by tissues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Images degraded because gammas never reach detector</a:t>
            </a:r>
            <a:endParaRPr/>
          </a:p>
        </p:txBody>
      </p:sp>
      <p:sp>
        <p:nvSpPr>
          <p:cNvPr id="786" name="Google Shape;786;p5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sp>
        <p:nvSpPr>
          <p:cNvPr id="787" name="Google Shape;787;p58"/>
          <p:cNvSpPr txBox="1"/>
          <p:nvPr/>
        </p:nvSpPr>
        <p:spPr>
          <a:xfrm>
            <a:off x="838200" y="427038"/>
            <a:ext cx="9525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Factors Affecting Bone Images </a:t>
            </a:r>
            <a:endParaRPr/>
          </a:p>
        </p:txBody>
      </p:sp>
      <p:pic>
        <p:nvPicPr>
          <p:cNvPr id="788" name="Google Shape;788;p58" descr="Part 7. Medical Exposure Diagnostic Procedures86Nuclear Medicine&#10;PATIENT SIZEPATIENT SIZE&#10; "/>
          <p:cNvPicPr preferRelativeResize="0"/>
          <p:nvPr/>
        </p:nvPicPr>
        <p:blipFill rotWithShape="1">
          <a:blip r:embed="rId3">
            <a:alphaModFix/>
          </a:blip>
          <a:srcRect l="11700" t="8161" r="11773" b="22449"/>
          <a:stretch/>
        </p:blipFill>
        <p:spPr>
          <a:xfrm>
            <a:off x="8980940" y="2334047"/>
            <a:ext cx="2743200" cy="21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Collimation and Septa</a:t>
            </a:r>
            <a:endParaRPr/>
          </a:p>
        </p:txBody>
      </p:sp>
      <p:sp>
        <p:nvSpPr>
          <p:cNvPr id="794" name="Google Shape;794;p59"/>
          <p:cNvSpPr txBox="1">
            <a:spLocks noGrp="1"/>
          </p:cNvSpPr>
          <p:nvPr>
            <p:ph type="body" idx="1"/>
          </p:nvPr>
        </p:nvSpPr>
        <p:spPr>
          <a:xfrm>
            <a:off x="1153008" y="1752463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Collimators are composed of lead septa and are usually designed to be parallel to each other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Gamma-rays that  fall within the septa’s penumbra are collected and accepted as counts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Gamma-rays are outside the penumbra run into lead and are either absorbed or loose enough energy that the imaging system rejects the lower energy photon via the pulse height analyzer</a:t>
            </a:r>
            <a:endParaRPr sz="2000"/>
          </a:p>
        </p:txBody>
      </p:sp>
      <p:sp>
        <p:nvSpPr>
          <p:cNvPr id="795" name="Google Shape;795;p5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pic>
        <p:nvPicPr>
          <p:cNvPr id="796" name="Google Shape;79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9694" y="2420599"/>
            <a:ext cx="2643573" cy="303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5759" y="2650045"/>
            <a:ext cx="3756672" cy="280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0"/>
          <p:cNvSpPr txBox="1">
            <a:spLocks noGrp="1"/>
          </p:cNvSpPr>
          <p:nvPr>
            <p:ph type="title"/>
          </p:nvPr>
        </p:nvSpPr>
        <p:spPr>
          <a:xfrm>
            <a:off x="646111" y="214108"/>
            <a:ext cx="9404723" cy="84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Applying Collimator Design</a:t>
            </a:r>
            <a:endParaRPr/>
          </a:p>
        </p:txBody>
      </p:sp>
      <p:sp>
        <p:nvSpPr>
          <p:cNvPr id="803" name="Google Shape;803;p60"/>
          <p:cNvSpPr txBox="1">
            <a:spLocks noGrp="1"/>
          </p:cNvSpPr>
          <p:nvPr>
            <p:ph type="body" idx="1"/>
          </p:nvPr>
        </p:nvSpPr>
        <p:spPr>
          <a:xfrm>
            <a:off x="566600" y="1063416"/>
            <a:ext cx="4780652" cy="549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goal of a collimator is to bring in as many true counts as possible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True counts accepted in the area of interest occur in the area of the  Umbra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Ideally only those counts coming from the umbra are counts coming from the correct location of the gamma event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Scatter counts originate inside the penumbra and are recorded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Important concept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The closer the detector is to the patient the less scatter.  This improves image contrast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The further away the detector is from the patient the greater the scatter counts.  This has a negative effect on image contrast/resolution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804" name="Google Shape;804;p6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pic>
        <p:nvPicPr>
          <p:cNvPr id="805" name="Google Shape;80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8409" y="2467251"/>
            <a:ext cx="32004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8842" y="2123966"/>
            <a:ext cx="4318000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8846" y="1801708"/>
            <a:ext cx="4877991" cy="401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Why Utilize a Bone Scan?</a:t>
            </a:r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body" idx="1"/>
          </p:nvPr>
        </p:nvSpPr>
        <p:spPr>
          <a:xfrm>
            <a:off x="1752600" y="1438276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660400" lvl="0" indent="-6604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High </a:t>
            </a:r>
            <a:r>
              <a:rPr lang="en-US" sz="3200" b="1"/>
              <a:t>sensitivity</a:t>
            </a:r>
            <a:r>
              <a:rPr lang="en-US" sz="3200"/>
              <a:t> compared to other modalities</a:t>
            </a:r>
            <a:endParaRPr/>
          </a:p>
          <a:p>
            <a:pPr marL="915988" lvl="1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800"/>
              <a:t>Ability to detect when something is wrong</a:t>
            </a:r>
            <a:endParaRPr/>
          </a:p>
          <a:p>
            <a:pPr marL="1117600" lvl="1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800"/>
              <a:t>30-50% of the bone must be decalcified before tumors or infection can be detected with x-rays </a:t>
            </a:r>
            <a:endParaRPr/>
          </a:p>
          <a:p>
            <a:pPr marL="1117600" lvl="1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800"/>
              <a:t>Bone Scan only requires 1 – 2% (~15%) decalcification to yield abnormal bone scan </a:t>
            </a:r>
            <a:endParaRPr/>
          </a:p>
          <a:p>
            <a:pPr marL="1117600" lvl="1" indent="-539496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800"/>
          </a:p>
          <a:p>
            <a:pPr marL="660400" lvl="0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Issue – there is low </a:t>
            </a:r>
            <a:r>
              <a:rPr lang="en-US" sz="3200" b="1"/>
              <a:t>specificity</a:t>
            </a:r>
            <a:endParaRPr/>
          </a:p>
          <a:p>
            <a:pPr marL="915988" lvl="1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800"/>
              <a:t>Ability to identify a specific disease state</a:t>
            </a:r>
            <a:endParaRPr/>
          </a:p>
          <a:p>
            <a:pPr marL="915988" lvl="1" indent="-6604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800"/>
              <a:t>Example is it a fracture or is it metastatic disease?</a:t>
            </a:r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4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Types of Parallel Whole Collimators </a:t>
            </a:r>
            <a:endParaRPr/>
          </a:p>
        </p:txBody>
      </p:sp>
      <p:sp>
        <p:nvSpPr>
          <p:cNvPr id="813" name="Google Shape;813;p61"/>
          <p:cNvSpPr txBox="1">
            <a:spLocks noGrp="1"/>
          </p:cNvSpPr>
          <p:nvPr>
            <p:ph type="body" idx="1"/>
          </p:nvPr>
        </p:nvSpPr>
        <p:spPr>
          <a:xfrm>
            <a:off x="451822" y="1398495"/>
            <a:ext cx="5047830" cy="5163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u="sng"/>
              <a:t>Length of the septa</a:t>
            </a:r>
            <a:r>
              <a:rPr lang="en-US"/>
              <a:t>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General All Purpose (GAP) is a trade off between bringing in all count within the penumbra, therefore increasing count density	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At issue is that this larger penumbra brings in greater scatter counts negatively impacting image resolution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Most NMT departments have a High Resolution (HR) collimators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Is the most common (LEHR) collimator utilized in an NMT department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Significantly reduces scatter counts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Ultra High Resolution (UHR) further improves spatial and contrast resolution by eliminating more scatter counts</a:t>
            </a:r>
            <a:endParaRPr/>
          </a:p>
        </p:txBody>
      </p:sp>
      <p:pic>
        <p:nvPicPr>
          <p:cNvPr id="814" name="Google Shape;814;p6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17428" y="2415578"/>
            <a:ext cx="4058088" cy="2866427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6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WB Bone and Scan Speed</a:t>
            </a:r>
            <a:endParaRPr/>
          </a:p>
        </p:txBody>
      </p:sp>
      <p:sp>
        <p:nvSpPr>
          <p:cNvPr id="821" name="Google Shape;821;p62"/>
          <p:cNvSpPr txBox="1">
            <a:spLocks noGrp="1"/>
          </p:cNvSpPr>
          <p:nvPr>
            <p:ph type="body" idx="1"/>
          </p:nvPr>
        </p:nvSpPr>
        <p:spPr>
          <a:xfrm>
            <a:off x="646111" y="1563618"/>
            <a:ext cx="4396339" cy="500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Suggested scan speed for WB bone ranges between 8 to 15 cm per minute (ACR)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slower your scan speed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The greater your count density and the better the resolution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Negative – greater the possibility of patient motion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faster the scan speed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The lower your count density with a loss in resolution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Positive – less probability for patient movement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Goal – Assess patient tolerance and go as slow as you can</a:t>
            </a:r>
            <a:endParaRPr/>
          </a:p>
        </p:txBody>
      </p:sp>
      <p:sp>
        <p:nvSpPr>
          <p:cNvPr id="822" name="Google Shape;822;p6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pic>
        <p:nvPicPr>
          <p:cNvPr id="823" name="Google Shape;82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4297" y="1387958"/>
            <a:ext cx="3390900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Matrix</a:t>
            </a:r>
            <a:endParaRPr/>
          </a:p>
        </p:txBody>
      </p:sp>
      <p:sp>
        <p:nvSpPr>
          <p:cNvPr id="829" name="Google Shape;829;p63"/>
          <p:cNvSpPr txBox="1">
            <a:spLocks noGrp="1"/>
          </p:cNvSpPr>
          <p:nvPr>
            <p:ph type="body" idx="1"/>
          </p:nvPr>
        </p:nvSpPr>
        <p:spPr>
          <a:xfrm>
            <a:off x="955206" y="1367118"/>
            <a:ext cx="8946541" cy="488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An image is composed picture elements = Pixels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In NM a pixels contain counts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greater the counts the greater the pixel density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 more pixels and counts there are the better the spatial resolution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Matrix size, pixels, and imaging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 64 x 64 matrix contains 4096 pixels – less resolution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256 x 256 matrix contains 65536 pixels – greater resolution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The following image is the relationship a between collimation and matrix size – as suggested by this author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Variation may apply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830" name="Google Shape;830;p6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pic>
        <p:nvPicPr>
          <p:cNvPr id="831" name="Google Shape;83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642" y="1853248"/>
            <a:ext cx="10781860" cy="369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Examples of Different Matrix Sizes</a:t>
            </a:r>
            <a:endParaRPr/>
          </a:p>
        </p:txBody>
      </p:sp>
      <p:sp>
        <p:nvSpPr>
          <p:cNvPr id="837" name="Google Shape;837;p6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pic>
        <p:nvPicPr>
          <p:cNvPr id="838" name="Google Shape;83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0252" y="2002336"/>
            <a:ext cx="3732401" cy="3722604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4"/>
          <p:cNvSpPr/>
          <p:nvPr/>
        </p:nvSpPr>
        <p:spPr>
          <a:xfrm>
            <a:off x="7662039" y="5997473"/>
            <a:ext cx="23887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https://radiologykey.com</a:t>
            </a:r>
            <a:endParaRPr/>
          </a:p>
        </p:txBody>
      </p:sp>
      <p:pic>
        <p:nvPicPr>
          <p:cNvPr id="840" name="Google Shape;840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259" y="2271996"/>
            <a:ext cx="5080000" cy="29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6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706429" cy="100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Pulse Height Analyzer and Windowing</a:t>
            </a:r>
            <a:endParaRPr sz="4000"/>
          </a:p>
        </p:txBody>
      </p:sp>
      <p:sp>
        <p:nvSpPr>
          <p:cNvPr id="846" name="Google Shape;846;p6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pic>
        <p:nvPicPr>
          <p:cNvPr id="847" name="Google Shape;847;p6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54623" y="2690927"/>
            <a:ext cx="5776162" cy="259669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65"/>
          <p:cNvSpPr txBox="1">
            <a:spLocks noGrp="1"/>
          </p:cNvSpPr>
          <p:nvPr>
            <p:ph type="body" idx="1"/>
          </p:nvPr>
        </p:nvSpPr>
        <p:spPr>
          <a:xfrm>
            <a:off x="337930" y="2060575"/>
            <a:ext cx="5161721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PHA is usually set at 20% based on the energy of the incoming game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140 keV x 0.2 = 28 kev ÷ 2 = ±14 keV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Lower Lever Discriminator (LLD) = 126 keV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Upper Lever Discriminator (ULD) -  154 keV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Only those photons that fall within the window are accepted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Below the LLD are rejected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Above the ULD are rejected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6"/>
          <p:cNvSpPr txBox="1">
            <a:spLocks noGrp="1"/>
          </p:cNvSpPr>
          <p:nvPr>
            <p:ph type="title"/>
          </p:nvPr>
        </p:nvSpPr>
        <p:spPr>
          <a:xfrm>
            <a:off x="636172" y="295729"/>
            <a:ext cx="9404723" cy="88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Effects of PHA displacement</a:t>
            </a:r>
            <a:endParaRPr/>
          </a:p>
        </p:txBody>
      </p:sp>
      <p:sp>
        <p:nvSpPr>
          <p:cNvPr id="854" name="Google Shape;854;p66"/>
          <p:cNvSpPr txBox="1">
            <a:spLocks noGrp="1"/>
          </p:cNvSpPr>
          <p:nvPr>
            <p:ph type="body" idx="1"/>
          </p:nvPr>
        </p:nvSpPr>
        <p:spPr>
          <a:xfrm>
            <a:off x="467140" y="1341783"/>
            <a:ext cx="5032512" cy="491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The images on display are of a flood field uniformity test.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Uniformity of the system is lost if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The 20% is center left of peak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The 20% is center right of peak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Conclusion – Misplacement of the energy peak will cause image distortion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Generating cold or hot artifacts</a:t>
            </a:r>
            <a:endParaRPr sz="2000"/>
          </a:p>
        </p:txBody>
      </p:sp>
      <p:sp>
        <p:nvSpPr>
          <p:cNvPr id="855" name="Google Shape;855;p6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  <p:pic>
        <p:nvPicPr>
          <p:cNvPr id="856" name="Google Shape;856;p66" descr="floodoffonpea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0462" y="1497521"/>
            <a:ext cx="3312078" cy="4758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Pitfall with Tagging MDP</a:t>
            </a:r>
            <a:endParaRPr/>
          </a:p>
        </p:txBody>
      </p:sp>
      <p:sp>
        <p:nvSpPr>
          <p:cNvPr id="863" name="Google Shape;863;p67"/>
          <p:cNvSpPr txBox="1">
            <a:spLocks noGrp="1"/>
          </p:cNvSpPr>
          <p:nvPr>
            <p:ph type="body" idx="1"/>
          </p:nvPr>
        </p:nvSpPr>
        <p:spPr>
          <a:xfrm>
            <a:off x="952133" y="1513923"/>
            <a:ext cx="4396339" cy="503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Poor tag of the radiopharmaceutical can generate too much free </a:t>
            </a:r>
            <a:r>
              <a:rPr lang="en-US" sz="2000" baseline="30000"/>
              <a:t>99m</a:t>
            </a:r>
            <a:r>
              <a:rPr lang="en-US" sz="2000"/>
              <a:t>Tc pertechnetate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This can be an issue with the manufacturer via a production problem or </a:t>
            </a:r>
            <a:endParaRPr sz="20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Re-oxidation of </a:t>
            </a:r>
            <a:r>
              <a:rPr lang="en-US" sz="2000" baseline="30000"/>
              <a:t>99m</a:t>
            </a:r>
            <a:r>
              <a:rPr lang="en-US" sz="2000"/>
              <a:t>Tc by injecting air into the MDP vial.  O</a:t>
            </a:r>
            <a:r>
              <a:rPr lang="en-US" sz="2000" baseline="-25000"/>
              <a:t>2</a:t>
            </a:r>
            <a:r>
              <a:rPr lang="en-US" sz="2000"/>
              <a:t> in the air causes the tag to breakdown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Free pertechnetate is notice by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Stomach, thyroid, salivary uptake uptake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Increase in soft-tissue</a:t>
            </a:r>
            <a:endParaRPr/>
          </a:p>
          <a:p>
            <a:pPr marL="342900" lvl="0" indent="-20066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</p:txBody>
      </p:sp>
      <p:pic>
        <p:nvPicPr>
          <p:cNvPr id="864" name="Google Shape;864;p6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7546" y="871856"/>
            <a:ext cx="3680305" cy="5215518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6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sp>
        <p:nvSpPr>
          <p:cNvPr id="866" name="Google Shape;866;p67"/>
          <p:cNvSpPr/>
          <p:nvPr/>
        </p:nvSpPr>
        <p:spPr>
          <a:xfrm>
            <a:off x="5731566" y="6183346"/>
            <a:ext cx="56884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https://link.springer.com/chapter/10.1007/978-3-662-44169-5_4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Pertechnetate Scan</a:t>
            </a:r>
            <a:endParaRPr/>
          </a:p>
        </p:txBody>
      </p:sp>
      <p:sp>
        <p:nvSpPr>
          <p:cNvPr id="873" name="Google Shape;873;p68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Without an MDP on board this image shows you the distribution of free pertechnetate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Salivary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Stomach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Thyroid</a:t>
            </a:r>
            <a:endParaRPr sz="2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Kidneys (not seen)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Urinary bladder</a:t>
            </a:r>
            <a:endParaRPr/>
          </a:p>
        </p:txBody>
      </p:sp>
      <p:sp>
        <p:nvSpPr>
          <p:cNvPr id="874" name="Google Shape;874;p6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  <p:pic>
        <p:nvPicPr>
          <p:cNvPr id="875" name="Google Shape;87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3139" y="1555074"/>
            <a:ext cx="5021001" cy="500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9"/>
          <p:cNvSpPr txBox="1">
            <a:spLocks noGrp="1"/>
          </p:cNvSpPr>
          <p:nvPr>
            <p:ph type="title"/>
          </p:nvPr>
        </p:nvSpPr>
        <p:spPr>
          <a:xfrm>
            <a:off x="669963" y="217670"/>
            <a:ext cx="9404723" cy="84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Factors Affecting Bone Images </a:t>
            </a:r>
            <a:endParaRPr/>
          </a:p>
        </p:txBody>
      </p:sp>
      <p:sp>
        <p:nvSpPr>
          <p:cNvPr id="882" name="Google Shape;882;p69"/>
          <p:cNvSpPr txBox="1">
            <a:spLocks noGrp="1"/>
          </p:cNvSpPr>
          <p:nvPr>
            <p:ph type="body" idx="1"/>
          </p:nvPr>
        </p:nvSpPr>
        <p:spPr>
          <a:xfrm>
            <a:off x="1103312" y="1392265"/>
            <a:ext cx="4396339" cy="486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Effects of increased body attenuation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Example 1 – 85 kg male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Example 2 – 125 kg male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Increase in body mass increases </a:t>
            </a:r>
            <a:endParaRPr sz="2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Attenuation of the gamma photon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Increases the distance between detector and patient</a:t>
            </a:r>
            <a:endParaRPr/>
          </a:p>
        </p:txBody>
      </p:sp>
      <p:sp>
        <p:nvSpPr>
          <p:cNvPr id="883" name="Google Shape;883;p6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  <p:pic>
        <p:nvPicPr>
          <p:cNvPr id="884" name="Google Shape;88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9671" y="1392265"/>
            <a:ext cx="3594919" cy="501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9670" y="1392265"/>
            <a:ext cx="3594919" cy="501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Patient age affects image</a:t>
            </a:r>
            <a:endParaRPr/>
          </a:p>
        </p:txBody>
      </p:sp>
      <p:sp>
        <p:nvSpPr>
          <p:cNvPr id="891" name="Google Shape;891;p7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pic>
        <p:nvPicPr>
          <p:cNvPr id="892" name="Google Shape;892;p7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48472" y="1817624"/>
            <a:ext cx="6704879" cy="4321351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0"/>
          <p:cNvSpPr txBox="1">
            <a:spLocks noGrp="1"/>
          </p:cNvSpPr>
          <p:nvPr>
            <p:ph type="body" idx="4"/>
          </p:nvPr>
        </p:nvSpPr>
        <p:spPr>
          <a:xfrm>
            <a:off x="646111" y="1866269"/>
            <a:ext cx="4396339" cy="447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Infant to 21 years of age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Growth plates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Cartilage appears hotter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Twenty-one to ~60 years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High quality bone scan unless the patient is overweight or has renal disease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Sixty-plus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Reduced bone uptake due to decrease in bone density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Focal areas of uptake do to arterial calcifications and/or arthritis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"/>
          <p:cNvSpPr txBox="1">
            <a:spLocks noGrp="1"/>
          </p:cNvSpPr>
          <p:nvPr>
            <p:ph type="title"/>
          </p:nvPr>
        </p:nvSpPr>
        <p:spPr>
          <a:xfrm>
            <a:off x="255495" y="424383"/>
            <a:ext cx="10943215" cy="116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dirty="0"/>
              <a:t>A little History of the Radiopharmaceuticals	</a:t>
            </a:r>
            <a:endParaRPr dirty="0"/>
          </a:p>
        </p:txBody>
      </p:sp>
      <p:sp>
        <p:nvSpPr>
          <p:cNvPr id="294" name="Google Shape;294;p6"/>
          <p:cNvSpPr txBox="1">
            <a:spLocks noGrp="1"/>
          </p:cNvSpPr>
          <p:nvPr>
            <p:ph type="body" idx="1"/>
          </p:nvPr>
        </p:nvSpPr>
        <p:spPr>
          <a:xfrm>
            <a:off x="142876" y="1771730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First attempts – </a:t>
            </a:r>
            <a:r>
              <a:rPr lang="en-US" sz="2400" baseline="30000"/>
              <a:t>32</a:t>
            </a:r>
            <a:r>
              <a:rPr lang="en-US" sz="2400"/>
              <a:t>P and </a:t>
            </a:r>
            <a:r>
              <a:rPr lang="en-US" sz="2400" baseline="30000"/>
              <a:t>45</a:t>
            </a:r>
            <a:r>
              <a:rPr lang="en-US" sz="2400"/>
              <a:t>Ca  (Pure Beta)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Then came the mix emitters – </a:t>
            </a:r>
            <a:r>
              <a:rPr lang="en-US" sz="2400" baseline="30000"/>
              <a:t>47</a:t>
            </a:r>
            <a:r>
              <a:rPr lang="en-US" sz="2400"/>
              <a:t>Ca and </a:t>
            </a:r>
            <a:r>
              <a:rPr lang="en-US" sz="2400" baseline="30000"/>
              <a:t>85</a:t>
            </a:r>
            <a:r>
              <a:rPr lang="en-US" sz="2400"/>
              <a:t>Sr and </a:t>
            </a:r>
            <a:r>
              <a:rPr lang="en-US" sz="2400" baseline="30000"/>
              <a:t>87m</a:t>
            </a:r>
            <a:r>
              <a:rPr lang="en-US" sz="2400"/>
              <a:t>Sr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Energies where 1.3 meV, 513 keV and 388 keV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T</a:t>
            </a:r>
            <a:r>
              <a:rPr lang="en-US" sz="2400" baseline="-25000"/>
              <a:t>1/2</a:t>
            </a:r>
            <a:r>
              <a:rPr lang="en-US" sz="2400"/>
              <a:t> 65 days  to 2.9 days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Revolution in imaging and radiopharmaceuticals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 baseline="30000"/>
              <a:t>99m</a:t>
            </a:r>
            <a:r>
              <a:rPr lang="en-US" sz="2200"/>
              <a:t>TcPYP/PYR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760"/>
              <a:buChar char="►"/>
            </a:pPr>
            <a:r>
              <a:rPr lang="en-US" sz="2200"/>
              <a:t>Diphosphonates – </a:t>
            </a:r>
            <a:r>
              <a:rPr lang="en-US" sz="2200" baseline="30000"/>
              <a:t>99m</a:t>
            </a:r>
            <a:r>
              <a:rPr lang="en-US" sz="2200"/>
              <a:t>TcMDP/HDP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Resurgence of Na</a:t>
            </a:r>
            <a:r>
              <a:rPr lang="en-US" sz="2400" baseline="30000"/>
              <a:t>18</a:t>
            </a:r>
            <a:r>
              <a:rPr lang="en-US" sz="2400"/>
              <a:t>F (PET)</a:t>
            </a:r>
            <a:endParaRPr sz="2400"/>
          </a:p>
        </p:txBody>
      </p:sp>
      <p:pic>
        <p:nvPicPr>
          <p:cNvPr id="295" name="Google Shape;29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7720" y="1771730"/>
            <a:ext cx="3255479" cy="216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5280" y="4472027"/>
            <a:ext cx="4032364" cy="2193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20237" y="47069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</a:pPr>
            <a:r>
              <a:rPr lang="en-US" dirty="0"/>
              <a:t>Part IV</a:t>
            </a:r>
            <a:endParaRPr dirty="0"/>
          </a:p>
        </p:txBody>
      </p:sp>
      <p:sp>
        <p:nvSpPr>
          <p:cNvPr id="930" name="Google Shape;930;p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801815" y="290362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Diagnostic Potential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Application of Non-Cancerous Bone Diseases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6"/>
          <p:cNvSpPr txBox="1">
            <a:spLocks noGrp="1"/>
          </p:cNvSpPr>
          <p:nvPr>
            <p:ph type="title"/>
          </p:nvPr>
        </p:nvSpPr>
        <p:spPr>
          <a:xfrm>
            <a:off x="472889" y="268327"/>
            <a:ext cx="9404723" cy="69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Intra-arterial Injection</a:t>
            </a:r>
            <a:endParaRPr/>
          </a:p>
        </p:txBody>
      </p:sp>
      <p:sp>
        <p:nvSpPr>
          <p:cNvPr id="937" name="Google Shape;937;p76"/>
          <p:cNvSpPr txBox="1">
            <a:spLocks noGrp="1"/>
          </p:cNvSpPr>
          <p:nvPr>
            <p:ph type="body" idx="1"/>
          </p:nvPr>
        </p:nvSpPr>
        <p:spPr>
          <a:xfrm>
            <a:off x="472889" y="1123952"/>
            <a:ext cx="8153400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en-US" sz="3000"/>
              <a:t>↑ increased concentration of activity in blood flow to those bones caused by arterial delivery of the radiotracer</a:t>
            </a:r>
            <a:endParaRPr/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Referred to as the Glove Effect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</a:pPr>
            <a:endParaRPr/>
          </a:p>
        </p:txBody>
      </p:sp>
      <p:sp>
        <p:nvSpPr>
          <p:cNvPr id="938" name="Google Shape;938;p7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  <p:pic>
        <p:nvPicPr>
          <p:cNvPr id="939" name="Google Shape;939;p76"/>
          <p:cNvPicPr preferRelativeResize="0"/>
          <p:nvPr/>
        </p:nvPicPr>
        <p:blipFill rotWithShape="1">
          <a:blip r:embed="rId3">
            <a:alphaModFix/>
          </a:blip>
          <a:srcRect t="5425" r="48610" b="3101"/>
          <a:stretch/>
        </p:blipFill>
        <p:spPr>
          <a:xfrm>
            <a:off x="8371339" y="2335213"/>
            <a:ext cx="28194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5520" y="4148445"/>
            <a:ext cx="2621206" cy="20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7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Dental – Infection vs Primary bone Ca</a:t>
            </a:r>
            <a:endParaRPr sz="4000"/>
          </a:p>
        </p:txBody>
      </p:sp>
      <p:sp>
        <p:nvSpPr>
          <p:cNvPr id="947" name="Google Shape;947;p7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Image on the right is osteomyelitis that occurred post tooth extraction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Image on the right is osteosarcoma of the left maxilla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While there is a difference in uptake intensity, it would appear difficult to differentiate disease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This is a good example of why it is so important to take a complete patient history </a:t>
            </a:r>
            <a:endParaRPr/>
          </a:p>
        </p:txBody>
      </p:sp>
      <p:pic>
        <p:nvPicPr>
          <p:cNvPr id="948" name="Google Shape;948;p77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97600" y="2517256"/>
            <a:ext cx="5384800" cy="2696613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77"/>
          <p:cNvSpPr/>
          <p:nvPr/>
        </p:nvSpPr>
        <p:spPr>
          <a:xfrm>
            <a:off x="6197600" y="5359421"/>
            <a:ext cx="51219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https://pubmed.ncbi.nlm.nih.gov/12521065/</a:t>
            </a: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0463215" y="58611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fld id="{00000000-1234-1234-1234-123412341234}" type="slidenum">
              <a:rPr lang="en-US" sz="2800">
                <a:solidFill>
                  <a:schemeClr val="bg1"/>
                </a:solidFill>
              </a:rPr>
              <a:pPr lvl="0" algn="ctr"/>
              <a:t>72</a:t>
            </a:fld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br>
              <a:rPr lang="en-US"/>
            </a:br>
            <a:endParaRPr/>
          </a:p>
        </p:txBody>
      </p:sp>
      <p:sp>
        <p:nvSpPr>
          <p:cNvPr id="957" name="Google Shape;957;p78"/>
          <p:cNvSpPr txBox="1">
            <a:spLocks noGrp="1"/>
          </p:cNvSpPr>
          <p:nvPr>
            <p:ph type="body" idx="1"/>
          </p:nvPr>
        </p:nvSpPr>
        <p:spPr>
          <a:xfrm>
            <a:off x="838200" y="1076557"/>
            <a:ext cx="4396339" cy="484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Initial assessment of bone a bone graft can be misleading</a:t>
            </a:r>
            <a:endParaRPr sz="24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One week post activity is usually intense, but appears to show viable bone tissue</a:t>
            </a:r>
            <a:endParaRPr sz="24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 sz="2400" dirty="0"/>
              <a:t>Excessive “trauma” to the bone makes it difficult to evaluate viability</a:t>
            </a:r>
            <a:endParaRPr sz="24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2400" dirty="0"/>
              <a:t>One month post graft activity in the same area shows lack of bone uptake indicating failure.</a:t>
            </a:r>
            <a:endParaRPr sz="2400" dirty="0"/>
          </a:p>
        </p:txBody>
      </p:sp>
      <p:sp>
        <p:nvSpPr>
          <p:cNvPr id="958" name="Google Shape;958;p7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  <p:pic>
        <p:nvPicPr>
          <p:cNvPr id="959" name="Google Shape;959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2204" y="1490249"/>
            <a:ext cx="4470598" cy="4773512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78"/>
          <p:cNvSpPr txBox="1"/>
          <p:nvPr/>
        </p:nvSpPr>
        <p:spPr>
          <a:xfrm>
            <a:off x="838200" y="0"/>
            <a:ext cx="10515600" cy="99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Bone Graft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78"/>
          <p:cNvSpPr/>
          <p:nvPr/>
        </p:nvSpPr>
        <p:spPr>
          <a:xfrm>
            <a:off x="7539258" y="6334780"/>
            <a:ext cx="3983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sym typeface="Arial"/>
                <a:hlinkClick r:id="rId4"/>
              </a:rPr>
              <a:t>https://onlinelibrary.wiley.com/doi/abs/</a:t>
            </a:r>
            <a:endParaRPr dirty="0">
              <a:hlinkClick r:id="rId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sym typeface="Arial"/>
                <a:hlinkClick r:id="rId4"/>
              </a:rPr>
              <a:t>10.1034/j.1399-0020.2000.290410.x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Ascites </a:t>
            </a:r>
            <a:endParaRPr/>
          </a:p>
        </p:txBody>
      </p:sp>
      <p:sp>
        <p:nvSpPr>
          <p:cNvPr id="969" name="Google Shape;969;p79"/>
          <p:cNvSpPr txBox="1">
            <a:spLocks noGrp="1"/>
          </p:cNvSpPr>
          <p:nvPr>
            <p:ph type="body" idx="2"/>
          </p:nvPr>
        </p:nvSpPr>
        <p:spPr>
          <a:xfrm>
            <a:off x="870135" y="1651318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At times ascites may contain 99mTcMDP and </a:t>
            </a:r>
            <a:r>
              <a:rPr lang="en-US" sz="2400" b="1"/>
              <a:t>can also be related to some </a:t>
            </a:r>
            <a:r>
              <a:rPr lang="en-US" sz="2400"/>
              <a:t>type of carcinoma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This is an example of a patient that has peritoneal carcinomatosis from an unknown  primary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CT shows significant fluid build-up which is also reflected in the WWB scan</a:t>
            </a:r>
            <a:endParaRPr/>
          </a:p>
          <a:p>
            <a:pPr marL="342900" lvl="0" indent="-25831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sp>
        <p:nvSpPr>
          <p:cNvPr id="970" name="Google Shape;970;p7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  <p:pic>
        <p:nvPicPr>
          <p:cNvPr id="972" name="Google Shape;97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7585" y="638387"/>
            <a:ext cx="2739357" cy="5197007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79"/>
          <p:cNvSpPr/>
          <p:nvPr/>
        </p:nvSpPr>
        <p:spPr>
          <a:xfrm>
            <a:off x="5015947" y="5961963"/>
            <a:ext cx="62947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https://www.sciencedirect.com/science/article/pii/S0001299814000671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8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Medallion Effect </a:t>
            </a:r>
            <a:endParaRPr/>
          </a:p>
        </p:txBody>
      </p:sp>
      <p:sp>
        <p:nvSpPr>
          <p:cNvPr id="980" name="Google Shape;980;p80"/>
          <p:cNvSpPr txBox="1">
            <a:spLocks noGrp="1"/>
          </p:cNvSpPr>
          <p:nvPr>
            <p:ph type="body" idx="2"/>
          </p:nvPr>
        </p:nvSpPr>
        <p:spPr>
          <a:xfrm>
            <a:off x="814137" y="1618771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distal portion of manubrium photopenic - "medallion effect"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981" name="Google Shape;981;p8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  <p:pic>
        <p:nvPicPr>
          <p:cNvPr id="982" name="Google Shape;982;p80" descr="manubr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149" y="2926936"/>
            <a:ext cx="3455988" cy="355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80" descr="scan0013"/>
          <p:cNvPicPr preferRelativeResize="0"/>
          <p:nvPr/>
        </p:nvPicPr>
        <p:blipFill rotWithShape="1">
          <a:blip r:embed="rId4">
            <a:alphaModFix/>
          </a:blip>
          <a:srcRect l="2876" t="13551" r="77209" b="60683"/>
          <a:stretch/>
        </p:blipFill>
        <p:spPr>
          <a:xfrm>
            <a:off x="1115556" y="2708275"/>
            <a:ext cx="43434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80"/>
          <p:cNvSpPr/>
          <p:nvPr/>
        </p:nvSpPr>
        <p:spPr>
          <a:xfrm>
            <a:off x="6912768" y="679572"/>
            <a:ext cx="17303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Sternoclavicular joints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8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92" name="Google Shape;992;p81"/>
          <p:cNvSpPr txBox="1">
            <a:spLocks noGrp="1"/>
          </p:cNvSpPr>
          <p:nvPr>
            <p:ph type="body" idx="1"/>
          </p:nvPr>
        </p:nvSpPr>
        <p:spPr>
          <a:xfrm>
            <a:off x="1437818" y="1562100"/>
            <a:ext cx="9316364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Recent or healing surgical wounds / fx may have </a:t>
            </a:r>
            <a:r>
              <a:rPr lang="en-US" sz="3600" b="1"/>
              <a:t>↑</a:t>
            </a:r>
            <a:r>
              <a:rPr lang="en-US"/>
              <a:t> increased uptake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993" name="Google Shape;993;p8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  <p:pic>
        <p:nvPicPr>
          <p:cNvPr id="994" name="Google Shape;994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736" y="2438400"/>
            <a:ext cx="9316364" cy="401478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81"/>
          <p:cNvSpPr txBox="1"/>
          <p:nvPr/>
        </p:nvSpPr>
        <p:spPr>
          <a:xfrm>
            <a:off x="990600" y="517526"/>
            <a:ext cx="10515600" cy="95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Surgical Wound and Fracture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8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Breast Uptake / Shadow</a:t>
            </a:r>
            <a:endParaRPr/>
          </a:p>
        </p:txBody>
      </p:sp>
      <p:sp>
        <p:nvSpPr>
          <p:cNvPr id="1003" name="Google Shape;1003;p82"/>
          <p:cNvSpPr txBox="1">
            <a:spLocks noGrp="1"/>
          </p:cNvSpPr>
          <p:nvPr>
            <p:ph type="body" idx="1"/>
          </p:nvPr>
        </p:nvSpPr>
        <p:spPr>
          <a:xfrm>
            <a:off x="646111" y="1853248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Breast activity or Shadow may appear in a bone scan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Increased uptake or breast shadow may be due to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Lactation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Calcification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Mild soft-tissue uptake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Breast shadow may also be noted, however, an example is not given</a:t>
            </a:r>
            <a:endParaRPr/>
          </a:p>
          <a:p>
            <a:pPr marL="742950" lvl="1" indent="-210566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sp>
        <p:nvSpPr>
          <p:cNvPr id="1004" name="Google Shape;1004;p8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  <p:pic>
        <p:nvPicPr>
          <p:cNvPr id="1006" name="Google Shape;1006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852" y="1665124"/>
            <a:ext cx="4270256" cy="457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6318" y="2034401"/>
            <a:ext cx="5309810" cy="35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8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Incidental Findings </a:t>
            </a:r>
            <a:endParaRPr/>
          </a:p>
        </p:txBody>
      </p:sp>
      <p:sp>
        <p:nvSpPr>
          <p:cNvPr id="1014" name="Google Shape;1014;p83"/>
          <p:cNvSpPr txBox="1">
            <a:spLocks noGrp="1"/>
          </p:cNvSpPr>
          <p:nvPr>
            <p:ph type="body" idx="1"/>
          </p:nvPr>
        </p:nvSpPr>
        <p:spPr>
          <a:xfrm>
            <a:off x="765381" y="1732583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Three hours post injection of </a:t>
            </a:r>
            <a:r>
              <a:rPr lang="en-US" baseline="30000"/>
              <a:t>99m</a:t>
            </a:r>
            <a:r>
              <a:rPr lang="en-US"/>
              <a:t>TcMDP yielded the following image defining bilateral uptake of the pectoralis muscle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It appears that the patient had a extensive workout 48 hours prior to this bone scan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Extreme stress on muscle may cause trauma causing uptake of this radiotracer</a:t>
            </a:r>
            <a:endParaRPr/>
          </a:p>
        </p:txBody>
      </p:sp>
      <p:pic>
        <p:nvPicPr>
          <p:cNvPr id="1015" name="Google Shape;1015;p8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450341" y="1870978"/>
            <a:ext cx="3191876" cy="438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8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sp>
        <p:nvSpPr>
          <p:cNvPr id="1018" name="Google Shape;1018;p83"/>
          <p:cNvSpPr/>
          <p:nvPr/>
        </p:nvSpPr>
        <p:spPr>
          <a:xfrm>
            <a:off x="6258340" y="6425504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https://journals.lww.com/nuclearmed/Fulltext/2004/12000/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8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83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Renal Imaging in a Bone Scan</a:t>
            </a:r>
            <a:endParaRPr/>
          </a:p>
        </p:txBody>
      </p:sp>
      <p:sp>
        <p:nvSpPr>
          <p:cNvPr id="1024" name="Google Shape;1024;p84"/>
          <p:cNvSpPr txBox="1">
            <a:spLocks noGrp="1"/>
          </p:cNvSpPr>
          <p:nvPr>
            <p:ph type="body" idx="1"/>
          </p:nvPr>
        </p:nvSpPr>
        <p:spPr>
          <a:xfrm>
            <a:off x="556592" y="1480931"/>
            <a:ext cx="4943060" cy="477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Sometimes this is a serendipitous finding – R/O renal disease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Example 1 – Renals appear to be excreting very little radio-urine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Suggest a diuretic to see if there is a blockage, which was not done on this patient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Example 2 – Dilated ureters are identified and may be an indication of partial obstruction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025" name="Google Shape;1025;p8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  <p:pic>
        <p:nvPicPr>
          <p:cNvPr id="1026" name="Google Shape;102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854" y="1659835"/>
            <a:ext cx="2979029" cy="468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024" y="1580251"/>
            <a:ext cx="3530687" cy="3609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"/>
          <p:cNvSpPr txBox="1">
            <a:spLocks noGrp="1"/>
          </p:cNvSpPr>
          <p:nvPr>
            <p:ph type="title"/>
          </p:nvPr>
        </p:nvSpPr>
        <p:spPr>
          <a:xfrm>
            <a:off x="193734" y="1182706"/>
            <a:ext cx="10997005" cy="69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Arial"/>
              <a:buNone/>
            </a:pPr>
            <a:r>
              <a:rPr lang="en-US" sz="5400" baseline="30000">
                <a:latin typeface="Arial"/>
                <a:ea typeface="Arial"/>
                <a:cs typeface="Arial"/>
                <a:sym typeface="Arial"/>
              </a:rPr>
              <a:t>Primary Radiopharmaceutical Used in Bone Imaging</a:t>
            </a:r>
            <a:r>
              <a:rPr lang="en-US" sz="5400">
                <a:latin typeface="Arial"/>
                <a:ea typeface="Arial"/>
                <a:cs typeface="Arial"/>
                <a:sym typeface="Arial"/>
              </a:rPr>
              <a:t> 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baseline="30000"/>
              <a:t>99m</a:t>
            </a:r>
            <a:r>
              <a:rPr lang="en-US"/>
              <a:t>Tc MDP</a:t>
            </a:r>
            <a:endParaRPr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Medronate (brand)</a:t>
            </a:r>
            <a:endParaRPr/>
          </a:p>
          <a:p>
            <a:pPr marL="342900" lvl="0" indent="-342900" algn="l" rtl="0">
              <a:spcBef>
                <a:spcPts val="22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Methylene diphosphantic acid (generic)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3212" y="3625328"/>
            <a:ext cx="2208325" cy="206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/>
              <a:t>Processing – Inflammatory Sacroiliitis </a:t>
            </a:r>
            <a:endParaRPr sz="4000"/>
          </a:p>
        </p:txBody>
      </p:sp>
      <p:sp>
        <p:nvSpPr>
          <p:cNvPr id="1033" name="Google Shape;1033;p85"/>
          <p:cNvSpPr txBox="1">
            <a:spLocks noGrp="1"/>
          </p:cNvSpPr>
          <p:nvPr>
            <p:ph type="body" idx="2"/>
          </p:nvPr>
        </p:nvSpPr>
        <p:spPr>
          <a:xfrm>
            <a:off x="738727" y="1853248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Draw  region 1 around the hottest area of the sacroiliac joint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Draw region 2 around then midpoint of the sacrum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Region 1 ÷ Region 2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1.1 to 1.55 Normal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1.55 to 1.75 Equivocal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sz="1800"/>
              <a:t>&gt;1.75 inflammatory sacroiliitis</a:t>
            </a:r>
            <a:endParaRPr sz="180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034" name="Google Shape;1034;p8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  <p:pic>
        <p:nvPicPr>
          <p:cNvPr id="1036" name="Google Shape;1036;p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32423" y="1853248"/>
            <a:ext cx="5378025" cy="4077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8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Osteomyelitis</a:t>
            </a:r>
            <a:endParaRPr/>
          </a:p>
        </p:txBody>
      </p:sp>
      <p:sp>
        <p:nvSpPr>
          <p:cNvPr id="1043" name="Google Shape;1043;p86"/>
          <p:cNvSpPr txBox="1">
            <a:spLocks noGrp="1"/>
          </p:cNvSpPr>
          <p:nvPr>
            <p:ph type="body" idx="1"/>
          </p:nvPr>
        </p:nvSpPr>
        <p:spPr>
          <a:xfrm>
            <a:off x="941839" y="1635539"/>
            <a:ext cx="982980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Need to distinguish from cellulitis and osteomyelitis</a:t>
            </a:r>
            <a:endParaRPr dirty="0"/>
          </a:p>
          <a:p>
            <a:pPr marL="742950" lvl="1" indent="-12319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b="1" dirty="0"/>
              <a:t>Cellulitis </a:t>
            </a:r>
            <a:r>
              <a:rPr lang="en-US" sz="3200" dirty="0"/>
              <a:t>- short term antibiotics</a:t>
            </a:r>
            <a:endParaRPr dirty="0"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b="1" dirty="0"/>
              <a:t>Osteomyelitis </a:t>
            </a:r>
            <a:r>
              <a:rPr lang="en-US" sz="3200" dirty="0"/>
              <a:t>- long term (&gt;6 months) expensive antibiotics </a:t>
            </a:r>
            <a:endParaRPr dirty="0"/>
          </a:p>
        </p:txBody>
      </p:sp>
      <p:sp>
        <p:nvSpPr>
          <p:cNvPr id="1044" name="Google Shape;1044;p8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051" name="Google Shape;1051;p87"/>
          <p:cNvSpPr txBox="1">
            <a:spLocks noGrp="1"/>
          </p:cNvSpPr>
          <p:nvPr>
            <p:ph type="body" idx="1"/>
          </p:nvPr>
        </p:nvSpPr>
        <p:spPr>
          <a:xfrm>
            <a:off x="990600" y="1843088"/>
            <a:ext cx="10363200" cy="436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Three phase essential </a:t>
            </a:r>
            <a:endParaRPr/>
          </a:p>
          <a:p>
            <a:pPr marL="742950" lvl="1" indent="-147573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 b="1"/>
              <a:t>↑</a:t>
            </a:r>
            <a:r>
              <a:rPr lang="en-US" sz="3200"/>
              <a:t> Increased blood flow on perfusion indicates inflammation</a:t>
            </a:r>
            <a:endParaRPr/>
          </a:p>
          <a:p>
            <a:pPr marL="742950" lvl="1" indent="-147573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Shows </a:t>
            </a:r>
            <a:r>
              <a:rPr lang="en-US" sz="3200" b="1"/>
              <a:t>↑</a:t>
            </a:r>
            <a:r>
              <a:rPr lang="en-US" sz="3200"/>
              <a:t> increased uptake on all three phases, while cellulitis is only first two phases</a:t>
            </a:r>
            <a:endParaRPr/>
          </a:p>
          <a:p>
            <a:pPr marL="742950" lvl="1" indent="-147573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32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3200"/>
              <a:t>May use Ga-67 or WBC for additional assessment in with infection  </a:t>
            </a:r>
            <a:endParaRPr sz="3200"/>
          </a:p>
          <a:p>
            <a:pPr marL="742950" lvl="1" indent="-208026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sp>
        <p:nvSpPr>
          <p:cNvPr id="1052" name="Google Shape;1052;p8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  <p:sp>
        <p:nvSpPr>
          <p:cNvPr id="1053" name="Google Shape;1053;p87"/>
          <p:cNvSpPr txBox="1"/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Osteomyelitis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Osteomyelitis</a:t>
            </a:r>
            <a:endParaRPr/>
          </a:p>
        </p:txBody>
      </p:sp>
      <p:pic>
        <p:nvPicPr>
          <p:cNvPr id="1060" name="Google Shape;1060;p88" descr="osteotibfib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48375" y="901700"/>
            <a:ext cx="5508625" cy="5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8"/>
          <p:cNvSpPr txBox="1">
            <a:spLocks noGrp="1"/>
          </p:cNvSpPr>
          <p:nvPr>
            <p:ph type="body" idx="1"/>
          </p:nvPr>
        </p:nvSpPr>
        <p:spPr>
          <a:xfrm>
            <a:off x="1905000" y="2425700"/>
            <a:ext cx="2565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Osteomyelitis involving the left proximal tibia</a:t>
            </a:r>
            <a:endParaRPr/>
          </a:p>
          <a:p>
            <a:pPr marL="342900" lvl="0" indent="-241300" algn="l" rtl="0">
              <a:spcBef>
                <a:spcPts val="15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062" name="Google Shape;1062;p88"/>
          <p:cNvSpPr txBox="1">
            <a:spLocks noGrp="1"/>
          </p:cNvSpPr>
          <p:nvPr>
            <p:ph type="sldNum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  <p:sp>
        <p:nvSpPr>
          <p:cNvPr id="1063" name="Google Shape;1063;p88"/>
          <p:cNvSpPr/>
          <p:nvPr/>
        </p:nvSpPr>
        <p:spPr>
          <a:xfrm>
            <a:off x="8153400" y="6400800"/>
            <a:ext cx="381000" cy="152400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/>
          </a:p>
        </p:txBody>
      </p:sp>
      <p:sp>
        <p:nvSpPr>
          <p:cNvPr id="1064" name="Google Shape;1064;p88"/>
          <p:cNvSpPr/>
          <p:nvPr/>
        </p:nvSpPr>
        <p:spPr>
          <a:xfrm>
            <a:off x="9372600" y="6400800"/>
            <a:ext cx="381000" cy="152400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/>
          </a:p>
        </p:txBody>
      </p:sp>
      <p:sp>
        <p:nvSpPr>
          <p:cNvPr id="9" name="Google Shape;1052;p87"/>
          <p:cNvSpPr txBox="1">
            <a:spLocks/>
          </p:cNvSpPr>
          <p:nvPr/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89"/>
          <p:cNvSpPr txBox="1"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Osteomyelitis vs Cellulitis </a:t>
            </a:r>
            <a:endParaRPr/>
          </a:p>
        </p:txBody>
      </p:sp>
      <p:sp>
        <p:nvSpPr>
          <p:cNvPr id="1070" name="Google Shape;1070;p89"/>
          <p:cNvSpPr txBox="1">
            <a:spLocks noGrp="1"/>
          </p:cNvSpPr>
          <p:nvPr>
            <p:ph type="body" idx="1"/>
          </p:nvPr>
        </p:nvSpPr>
        <p:spPr>
          <a:xfrm>
            <a:off x="652423" y="1782763"/>
            <a:ext cx="53848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Three-Phase Bone scan to evaluate osteomyelitis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b="1"/>
              <a:t>↑</a:t>
            </a:r>
            <a:r>
              <a:rPr lang="en-US"/>
              <a:t> Increased blood flow on perfusion indicates inflammation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Example 1 – Has increase in uptake in ALL three phases which indicates osteomyelitis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Example 2 – Increase in uptake occurs in the first two phases, but not on the delays indicating cellulitis</a:t>
            </a:r>
            <a:endParaRPr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1071" name="Google Shape;1071;p89"/>
          <p:cNvSpPr/>
          <p:nvPr/>
        </p:nvSpPr>
        <p:spPr>
          <a:xfrm>
            <a:off x="6967754" y="6313488"/>
            <a:ext cx="47644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https://www.researchgate.net/publication/51526933</a:t>
            </a:r>
            <a:endParaRPr/>
          </a:p>
        </p:txBody>
      </p:sp>
      <p:pic>
        <p:nvPicPr>
          <p:cNvPr id="1072" name="Google Shape;1072;p89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97600" y="1612050"/>
            <a:ext cx="5384800" cy="45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7600" y="1582578"/>
            <a:ext cx="5361872" cy="45659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52;p8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9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Osteomyelitis</a:t>
            </a:r>
            <a:endParaRPr/>
          </a:p>
        </p:txBody>
      </p:sp>
      <p:sp>
        <p:nvSpPr>
          <p:cNvPr id="1080" name="Google Shape;1080;p9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  <p:sp>
        <p:nvSpPr>
          <p:cNvPr id="1081" name="Google Shape;1081;p90"/>
          <p:cNvSpPr/>
          <p:nvPr/>
        </p:nvSpPr>
        <p:spPr>
          <a:xfrm>
            <a:off x="8153400" y="6400800"/>
            <a:ext cx="381000" cy="152400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/>
          </a:p>
        </p:txBody>
      </p:sp>
      <p:sp>
        <p:nvSpPr>
          <p:cNvPr id="1082" name="Google Shape;1082;p90"/>
          <p:cNvSpPr/>
          <p:nvPr/>
        </p:nvSpPr>
        <p:spPr>
          <a:xfrm>
            <a:off x="9372600" y="6400800"/>
            <a:ext cx="381000" cy="152400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/>
          </a:p>
        </p:txBody>
      </p:sp>
      <p:sp>
        <p:nvSpPr>
          <p:cNvPr id="1083" name="Google Shape;1083;p90"/>
          <p:cNvSpPr txBox="1">
            <a:spLocks noGrp="1"/>
          </p:cNvSpPr>
          <p:nvPr>
            <p:ph type="body" idx="1"/>
          </p:nvPr>
        </p:nvSpPr>
        <p:spPr>
          <a:xfrm>
            <a:off x="546721" y="1682888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Here is another example of osteomyelitis</a:t>
            </a:r>
            <a:endParaRPr sz="2400"/>
          </a:p>
        </p:txBody>
      </p:sp>
      <p:pic>
        <p:nvPicPr>
          <p:cNvPr id="1084" name="Google Shape;108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2806" y="1063416"/>
            <a:ext cx="5192739" cy="561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9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Fractures / Trauma</a:t>
            </a:r>
            <a:endParaRPr/>
          </a:p>
        </p:txBody>
      </p:sp>
      <p:sp>
        <p:nvSpPr>
          <p:cNvPr id="1091" name="Google Shape;1091;p9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  <p:sp>
        <p:nvSpPr>
          <p:cNvPr id="1092" name="Google Shape;1092;p91"/>
          <p:cNvSpPr txBox="1"/>
          <p:nvPr/>
        </p:nvSpPr>
        <p:spPr>
          <a:xfrm>
            <a:off x="758687" y="1233488"/>
            <a:ext cx="10515599" cy="518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9537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🞂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Stress fx may take 7-10 days show depending on severity on an x-ray </a:t>
            </a:r>
            <a:endParaRPr/>
          </a:p>
          <a:p>
            <a:pPr marL="858838" marR="0" lvl="2" indent="-2286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Noto Sans Symbols"/>
              <a:buChar char="●"/>
            </a:pPr>
            <a:r>
              <a:rPr lang="en-US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bone bruise, fx of carpal/tarsal bones, sternum, scapula, compression fx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8838" marR="0" lvl="2" indent="-1524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Dx depends on location, extent, age of fx</a:t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0377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16"/>
              <a:buFont typeface="Noto Sans Symbols"/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Nuclear Studies typically show Fx/Trauma </a:t>
            </a:r>
            <a:endParaRPr/>
          </a:p>
          <a:p>
            <a:pPr marL="620713" marR="0" lvl="1" indent="-228600" algn="l" rtl="0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80% (+) from 24-72 hours</a:t>
            </a:r>
            <a:endParaRPr/>
          </a:p>
          <a:p>
            <a:pPr marL="620713" marR="0" lvl="1" indent="-228600" algn="l" rtl="0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95% (+) after 72 hours</a:t>
            </a:r>
            <a:endParaRPr/>
          </a:p>
          <a:p>
            <a:pPr marL="365125" marR="0" lvl="0" indent="-25558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</a:pPr>
            <a:r>
              <a:rPr lang="en-US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Ninety percent of fx returns to normal in 2 hears </a:t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0713" marR="0" lvl="1" indent="-82550" algn="l" rtl="0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</a:pPr>
            <a:endParaRPr sz="2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91"/>
          <p:cNvSpPr/>
          <p:nvPr/>
        </p:nvSpPr>
        <p:spPr>
          <a:xfrm>
            <a:off x="6521428" y="6315526"/>
            <a:ext cx="4865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https://pubmed.ncbi.nlm.nih.gov/536788/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9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Fractures / Trauma </a:t>
            </a:r>
            <a:endParaRPr/>
          </a:p>
        </p:txBody>
      </p:sp>
      <p:sp>
        <p:nvSpPr>
          <p:cNvPr id="1100" name="Google Shape;1100;p92"/>
          <p:cNvSpPr txBox="1">
            <a:spLocks noGrp="1"/>
          </p:cNvSpPr>
          <p:nvPr>
            <p:ph type="body" idx="1"/>
          </p:nvPr>
        </p:nvSpPr>
        <p:spPr>
          <a:xfrm>
            <a:off x="838200" y="1802606"/>
            <a:ext cx="5097463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3844" lvl="0" indent="-191690" algn="l" rtl="0">
              <a:spcBef>
                <a:spcPts val="0"/>
              </a:spcBef>
              <a:spcAft>
                <a:spcPts val="0"/>
              </a:spcAft>
              <a:buSzPts val="1620"/>
              <a:buChar char="►"/>
            </a:pPr>
            <a:r>
              <a:rPr lang="en-US" sz="2025" dirty="0"/>
              <a:t>Fracture – increased area of uptake at fracture</a:t>
            </a:r>
          </a:p>
          <a:p>
            <a:pPr marL="273844" lvl="0" indent="-191690" algn="l" rtl="0">
              <a:spcBef>
                <a:spcPts val="0"/>
              </a:spcBef>
              <a:spcAft>
                <a:spcPts val="0"/>
              </a:spcAft>
              <a:buSzPts val="1620"/>
              <a:buChar char="►"/>
            </a:pPr>
            <a:r>
              <a:rPr lang="en-US" sz="2025" dirty="0"/>
              <a:t>Two examples are displayed</a:t>
            </a:r>
            <a:endParaRPr dirty="0"/>
          </a:p>
          <a:p>
            <a:pPr marL="273844" lvl="0" indent="-191690" algn="l" rtl="0">
              <a:spcBef>
                <a:spcPts val="1000"/>
              </a:spcBef>
              <a:spcAft>
                <a:spcPts val="0"/>
              </a:spcAft>
              <a:buSzPts val="1620"/>
              <a:buNone/>
            </a:pPr>
            <a:endParaRPr sz="2025" dirty="0"/>
          </a:p>
        </p:txBody>
      </p:sp>
      <p:sp>
        <p:nvSpPr>
          <p:cNvPr id="1101" name="Google Shape;1101;p9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  <p:pic>
        <p:nvPicPr>
          <p:cNvPr id="1102" name="Google Shape;1102;p92" descr="fractured pelv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4071" y="1636575"/>
            <a:ext cx="2692400" cy="44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92"/>
          <p:cNvPicPr preferRelativeResize="0"/>
          <p:nvPr/>
        </p:nvPicPr>
        <p:blipFill rotWithShape="1">
          <a:blip r:embed="rId4">
            <a:alphaModFix/>
          </a:blip>
          <a:srcRect l="49895" t="38380" r="25124" b="28420"/>
          <a:stretch/>
        </p:blipFill>
        <p:spPr>
          <a:xfrm>
            <a:off x="449090" y="3241236"/>
            <a:ext cx="3382963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92"/>
          <p:cNvPicPr preferRelativeResize="0"/>
          <p:nvPr/>
        </p:nvPicPr>
        <p:blipFill rotWithShape="1">
          <a:blip r:embed="rId4">
            <a:alphaModFix/>
          </a:blip>
          <a:srcRect l="76573" t="42148" r="4776" b="28941"/>
          <a:stretch/>
        </p:blipFill>
        <p:spPr>
          <a:xfrm>
            <a:off x="4221163" y="3203136"/>
            <a:ext cx="3214688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9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Fracture</a:t>
            </a:r>
            <a:endParaRPr/>
          </a:p>
        </p:txBody>
      </p:sp>
      <p:sp>
        <p:nvSpPr>
          <p:cNvPr id="1110" name="Google Shape;1110;p93"/>
          <p:cNvSpPr txBox="1">
            <a:spLocks noGrp="1"/>
          </p:cNvSpPr>
          <p:nvPr>
            <p:ph type="body" idx="1"/>
          </p:nvPr>
        </p:nvSpPr>
        <p:spPr>
          <a:xfrm>
            <a:off x="726794" y="1543008"/>
            <a:ext cx="4396339" cy="484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Patient dropped a metal drawer on their  left foot.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X-ray reveals NO fx</a:t>
            </a: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The pain in his foot persisted for three months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A bone scan was ordered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Images identify a fx in the left foot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Follow-up radiographs were still normal</a:t>
            </a:r>
            <a:endParaRPr sz="2400"/>
          </a:p>
        </p:txBody>
      </p:sp>
      <p:sp>
        <p:nvSpPr>
          <p:cNvPr id="1111" name="Google Shape;1111;p9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88</a:t>
            </a:fld>
            <a:endParaRPr dirty="0"/>
          </a:p>
        </p:txBody>
      </p:sp>
      <p:pic>
        <p:nvPicPr>
          <p:cNvPr id="1113" name="Google Shape;1113;p93" descr="http://gamma.wustl.edu/bs003bs144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778" y="2119257"/>
            <a:ext cx="6425626" cy="342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93"/>
          <p:cNvSpPr/>
          <p:nvPr/>
        </p:nvSpPr>
        <p:spPr>
          <a:xfrm>
            <a:off x="6530665" y="5912230"/>
            <a:ext cx="4828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http://gamma.wustl.edu/bs003te244.html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9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Fractures / Trauma </a:t>
            </a:r>
            <a:endParaRPr/>
          </a:p>
        </p:txBody>
      </p:sp>
      <p:sp>
        <p:nvSpPr>
          <p:cNvPr id="1121" name="Google Shape;1121;p94"/>
          <p:cNvSpPr txBox="1">
            <a:spLocks noGrp="1"/>
          </p:cNvSpPr>
          <p:nvPr>
            <p:ph type="body" idx="1"/>
          </p:nvPr>
        </p:nvSpPr>
        <p:spPr>
          <a:xfrm>
            <a:off x="119338" y="1926362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Limb fractures at different stages of healing are also very suspicious because of the strong suspicion of intentional trauma (child abuse)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A comparison of a normal pediatric image and one of child abuse is noted and identified</a:t>
            </a:r>
            <a:br>
              <a:rPr lang="en-US"/>
            </a:b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122" name="Google Shape;1122;p9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4918" y="2384126"/>
            <a:ext cx="5794425" cy="3280234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9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"/>
          <p:cNvSpPr txBox="1">
            <a:spLocks noGrp="1"/>
          </p:cNvSpPr>
          <p:nvPr>
            <p:ph type="title"/>
          </p:nvPr>
        </p:nvSpPr>
        <p:spPr>
          <a:xfrm>
            <a:off x="442546" y="295729"/>
            <a:ext cx="10515600" cy="111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 dirty="0"/>
              <a:t>What is the composition of Bone Tissue?</a:t>
            </a:r>
            <a:endParaRPr dirty="0"/>
          </a:p>
        </p:txBody>
      </p:sp>
      <p:sp>
        <p:nvSpPr>
          <p:cNvPr id="310" name="Google Shape;310;p8"/>
          <p:cNvSpPr txBox="1">
            <a:spLocks noGrp="1"/>
          </p:cNvSpPr>
          <p:nvPr>
            <p:ph type="body" idx="1"/>
          </p:nvPr>
        </p:nvSpPr>
        <p:spPr>
          <a:xfrm>
            <a:off x="838200" y="156257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Approximately 30% organic and 70% inorganic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90 to 95% of organic bone is made up of collagen and mucopolysaccharides</a:t>
            </a:r>
            <a:endParaRPr sz="200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Majority of bone is inorganic.  This crystalline structure is also referred to as : boney matrix or the hydroxyapatite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It is composed of calcium, phosphorus (mostly found as phosphate)</a:t>
            </a:r>
            <a:endParaRPr/>
          </a:p>
          <a:p>
            <a:pPr marL="1143000" lvl="2" indent="-2286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To a lesser amount – sodium, magnesium, potassium, chloride, and fluorine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Bone tissue is similar to and associated with connective tissue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/>
              <a:t>While bone consists of living tissue the predominant amount is non-living bone has been calcified. </a:t>
            </a:r>
            <a:endParaRPr/>
          </a:p>
          <a:p>
            <a:pPr marL="1143000" lvl="2" indent="-14731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311" name="Google Shape;311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9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 Fractures / Trauma –Shin Splints</a:t>
            </a:r>
            <a:endParaRPr/>
          </a:p>
        </p:txBody>
      </p:sp>
      <p:sp>
        <p:nvSpPr>
          <p:cNvPr id="1130" name="Google Shape;1130;p95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Example 1 - “Shin splints” or medial tibial stress syndrome is caused by excessive muscle stimulation to the cortical bone, but is not a stress fracture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Example 2 0 If the pain and stress continue the  lesion may extend 50% into the cortex bone defining a stress fracture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131" name="Google Shape;1131;p9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  <p:sp>
        <p:nvSpPr>
          <p:cNvPr id="1132" name="Google Shape;1132;p95"/>
          <p:cNvSpPr/>
          <p:nvPr/>
        </p:nvSpPr>
        <p:spPr>
          <a:xfrm>
            <a:off x="5244549" y="6515181"/>
            <a:ext cx="68613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https://www.aspetar.com/journal/viewarticle.aspx?id=301#.YQAHFed7mUk</a:t>
            </a:r>
            <a:endParaRPr/>
          </a:p>
        </p:txBody>
      </p:sp>
      <p:pic>
        <p:nvPicPr>
          <p:cNvPr id="1133" name="Google Shape;113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4573" y="3081879"/>
            <a:ext cx="6211129" cy="220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9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76707" y="1997697"/>
            <a:ext cx="3496142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96"/>
          <p:cNvSpPr txBox="1">
            <a:spLocks noGrp="1"/>
          </p:cNvSpPr>
          <p:nvPr>
            <p:ph type="title"/>
          </p:nvPr>
        </p:nvSpPr>
        <p:spPr>
          <a:xfrm>
            <a:off x="308113" y="452718"/>
            <a:ext cx="10044427" cy="94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r>
              <a:rPr lang="en-US">
                <a:solidFill>
                  <a:srgbClr val="FEFEFE"/>
                </a:solidFill>
              </a:rPr>
              <a:t>Complex Regional Pain Syndrome (CRPS)</a:t>
            </a:r>
            <a:br>
              <a:rPr lang="en-US">
                <a:solidFill>
                  <a:srgbClr val="FEFEFE"/>
                </a:solidFill>
              </a:rPr>
            </a:br>
            <a:endParaRPr/>
          </a:p>
        </p:txBody>
      </p:sp>
      <p:sp>
        <p:nvSpPr>
          <p:cNvPr id="1140" name="Google Shape;1140;p96"/>
          <p:cNvSpPr txBox="1">
            <a:spLocks noGrp="1"/>
          </p:cNvSpPr>
          <p:nvPr>
            <p:ph type="body" idx="2"/>
          </p:nvPr>
        </p:nvSpPr>
        <p:spPr>
          <a:xfrm>
            <a:off x="615353" y="1558406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This painful disorder may result from different causes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Fractures that damage nerve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Surgery resulting in nerve damage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Trauma to connective tissue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Reflex sympathetic dystrophy (RSD) is an older definition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This three phase bone scan confirms CRPS of the right hand and forearm</a:t>
            </a:r>
            <a:endParaRPr/>
          </a:p>
        </p:txBody>
      </p:sp>
      <p:sp>
        <p:nvSpPr>
          <p:cNvPr id="1141" name="Google Shape;1141;p9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  <p:sp>
        <p:nvSpPr>
          <p:cNvPr id="1142" name="Google Shape;1142;p96"/>
          <p:cNvSpPr/>
          <p:nvPr/>
        </p:nvSpPr>
        <p:spPr>
          <a:xfrm>
            <a:off x="6227769" y="6550223"/>
            <a:ext cx="46650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https://www.researchgate.net/publication/8076093</a:t>
            </a:r>
            <a:endParaRPr/>
          </a:p>
        </p:txBody>
      </p:sp>
      <p:pic>
        <p:nvPicPr>
          <p:cNvPr id="1143" name="Google Shape;1143;p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24941" y="1401417"/>
            <a:ext cx="5564538" cy="5086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7"/>
          <p:cNvSpPr txBox="1"/>
          <p:nvPr/>
        </p:nvSpPr>
        <p:spPr>
          <a:xfrm>
            <a:off x="6470374" y="6144984"/>
            <a:ext cx="4572000" cy="71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 Courtesy of: J e r o l d W a l l i s , M . D .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 a l l i s @ n u c s 3 d . w u s t l . e d u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0" name="Google Shape;1150;p97" descr="bs031bs144r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0983" y="1063416"/>
            <a:ext cx="4977126" cy="5161555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97"/>
          <p:cNvSpPr txBox="1">
            <a:spLocks noGrp="1"/>
          </p:cNvSpPr>
          <p:nvPr>
            <p:ph type="title"/>
          </p:nvPr>
        </p:nvSpPr>
        <p:spPr>
          <a:xfrm>
            <a:off x="1053548" y="3177072"/>
            <a:ext cx="4562061" cy="738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r>
              <a:rPr lang="en-US" sz="2400">
                <a:solidFill>
                  <a:srgbClr val="FEFEFE"/>
                </a:solidFill>
              </a:rPr>
              <a:t>Another example of CRPS</a:t>
            </a:r>
            <a:br>
              <a:rPr lang="en-US">
                <a:solidFill>
                  <a:srgbClr val="FEFEFE"/>
                </a:solidFill>
              </a:rPr>
            </a:br>
            <a:endParaRPr/>
          </a:p>
        </p:txBody>
      </p:sp>
      <p:sp>
        <p:nvSpPr>
          <p:cNvPr id="1152" name="Google Shape;1152;p9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Bone viability—loosening </a:t>
            </a:r>
            <a:endParaRPr/>
          </a:p>
        </p:txBody>
      </p:sp>
      <p:sp>
        <p:nvSpPr>
          <p:cNvPr id="1158" name="Google Shape;1158;p98"/>
          <p:cNvSpPr txBox="1">
            <a:spLocks noGrp="1"/>
          </p:cNvSpPr>
          <p:nvPr>
            <p:ph type="body" idx="1"/>
          </p:nvPr>
        </p:nvSpPr>
        <p:spPr>
          <a:xfrm>
            <a:off x="496958" y="1642987"/>
            <a:ext cx="5002694" cy="461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Three-phase bone scan can be used to identify  infection and/or loosening of this hip prosthesis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 baseline="30000"/>
              <a:t>99m</a:t>
            </a:r>
            <a:r>
              <a:rPr lang="en-US"/>
              <a:t>TcMDP  indicates increased uptake around the prosthesis that could e caused by either infection or loosening.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 baseline="30000"/>
              <a:t>111</a:t>
            </a:r>
            <a:r>
              <a:rPr lang="en-US"/>
              <a:t>In-WBC is then administered with  4 and 24 hour images are acquired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The 4-hour image shows bilateral symmetry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24-hour image identifies uptake at the distal end of the prosthesis ruling out loosening, however, infection appears to be the cause of the patients discomfort</a:t>
            </a:r>
            <a:endParaRPr/>
          </a:p>
        </p:txBody>
      </p:sp>
      <p:sp>
        <p:nvSpPr>
          <p:cNvPr id="1159" name="Google Shape;1159;p9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  <p:sp>
        <p:nvSpPr>
          <p:cNvPr id="1161" name="Google Shape;1161;p98"/>
          <p:cNvSpPr/>
          <p:nvPr/>
        </p:nvSpPr>
        <p:spPr>
          <a:xfrm>
            <a:off x="6576392" y="6468486"/>
            <a:ext cx="50523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www.researchgate.net/publication/234158094</a:t>
            </a:r>
            <a:endParaRPr/>
          </a:p>
        </p:txBody>
      </p:sp>
      <p:pic>
        <p:nvPicPr>
          <p:cNvPr id="1162" name="Google Shape;1162;p9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87378" y="1500195"/>
            <a:ext cx="4830418" cy="4898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99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Example 1 - At first there is absence of tracer due to the loss of blood flow to the necrotic tissue </a:t>
            </a:r>
            <a:endParaRPr sz="2400"/>
          </a:p>
          <a:p>
            <a:pPr marL="742950" lvl="1" indent="-172973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Example 2 - Increase of activity can also be seen around the of necrosis as the osteoblastic activity response to the fracture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200"/>
              <a:t>R-Hip 1 month post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200"/>
              <a:t>L-Hip 3 years post</a:t>
            </a:r>
            <a:endParaRPr sz="2200"/>
          </a:p>
        </p:txBody>
      </p:sp>
      <p:pic>
        <p:nvPicPr>
          <p:cNvPr id="1169" name="Google Shape;1169;p9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94951" y="1783502"/>
            <a:ext cx="4395788" cy="2300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9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  <p:sp>
        <p:nvSpPr>
          <p:cNvPr id="1172" name="Google Shape;1172;p99"/>
          <p:cNvSpPr/>
          <p:nvPr/>
        </p:nvSpPr>
        <p:spPr>
          <a:xfrm>
            <a:off x="838200" y="358776"/>
            <a:ext cx="1002811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AVN - Avascular </a:t>
            </a:r>
            <a:r>
              <a:rPr lang="en-US" sz="44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Necrosis</a:t>
            </a:r>
            <a:endParaRPr/>
          </a:p>
        </p:txBody>
      </p:sp>
      <p:pic>
        <p:nvPicPr>
          <p:cNvPr id="1173" name="Google Shape;117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4957" y="4259484"/>
            <a:ext cx="3134418" cy="212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0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Frost Bite</a:t>
            </a:r>
            <a:endParaRPr/>
          </a:p>
        </p:txBody>
      </p:sp>
      <p:pic>
        <p:nvPicPr>
          <p:cNvPr id="1179" name="Google Shape;1179;p1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34302" y="2434208"/>
            <a:ext cx="6067423" cy="3330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100"/>
          <p:cNvSpPr txBox="1">
            <a:spLocks noGrp="1"/>
          </p:cNvSpPr>
          <p:nvPr>
            <p:ph type="body" idx="2"/>
          </p:nvPr>
        </p:nvSpPr>
        <p:spPr>
          <a:xfrm>
            <a:off x="646111" y="1510748"/>
            <a:ext cx="4396341" cy="463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Following cocaine use patient was exposed to -19</a:t>
            </a:r>
            <a:r>
              <a:rPr lang="en-US" sz="2400" baseline="30000"/>
              <a:t>o</a:t>
            </a:r>
            <a:r>
              <a:rPr lang="en-US" sz="2400"/>
              <a:t>C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Arrived at the ED with swollen fingers where a 3-phase bone scan was completed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57Co markers were placed 2</a:t>
            </a:r>
            <a:r>
              <a:rPr lang="en-US" sz="2400" baseline="30000"/>
              <a:t>nd</a:t>
            </a:r>
            <a:r>
              <a:rPr lang="en-US" sz="2400"/>
              <a:t> through 4</a:t>
            </a:r>
            <a:r>
              <a:rPr lang="en-US" sz="2400" baseline="30000"/>
              <a:t>th</a:t>
            </a:r>
            <a:r>
              <a:rPr lang="en-US" sz="2400"/>
              <a:t> digits bilaterally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en-US" sz="2400"/>
              <a:t>There appears to be significant loss of bone tissue</a:t>
            </a:r>
            <a:endParaRPr/>
          </a:p>
          <a:p>
            <a:pPr marL="342900" lvl="0" indent="-258318" algn="l" rtl="0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/>
          </a:p>
        </p:txBody>
      </p:sp>
      <p:sp>
        <p:nvSpPr>
          <p:cNvPr id="1181" name="Google Shape;1181;p10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  <p:pic>
        <p:nvPicPr>
          <p:cNvPr id="1183" name="Google Shape;1183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472" y="2807145"/>
            <a:ext cx="6738832" cy="2584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0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Metabolic disease</a:t>
            </a:r>
            <a:endParaRPr/>
          </a:p>
        </p:txBody>
      </p:sp>
      <p:sp>
        <p:nvSpPr>
          <p:cNvPr id="1189" name="Google Shape;1189;p101"/>
          <p:cNvSpPr txBox="1">
            <a:spLocks noGrp="1"/>
          </p:cNvSpPr>
          <p:nvPr>
            <p:ph type="body" idx="1"/>
          </p:nvPr>
        </p:nvSpPr>
        <p:spPr>
          <a:xfrm>
            <a:off x="1053617" y="1777517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Hyperparathyroidism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Parathyroid adenoma generates excessive levels of parathyroid hormone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Increases bone turnover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Resulting in an increase </a:t>
            </a:r>
            <a:r>
              <a:rPr lang="en-US" baseline="30000"/>
              <a:t>99m</a:t>
            </a:r>
            <a:r>
              <a:rPr lang="en-US"/>
              <a:t>TcMDP uptake</a:t>
            </a:r>
            <a:endParaRPr/>
          </a:p>
        </p:txBody>
      </p:sp>
      <p:pic>
        <p:nvPicPr>
          <p:cNvPr id="1190" name="Google Shape;1190;p10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22863" y="1063416"/>
            <a:ext cx="3428601" cy="503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0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  <p:sp>
        <p:nvSpPr>
          <p:cNvPr id="1193" name="Google Shape;1193;p101"/>
          <p:cNvSpPr/>
          <p:nvPr/>
        </p:nvSpPr>
        <p:spPr>
          <a:xfrm>
            <a:off x="7043717" y="6295647"/>
            <a:ext cx="40655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https://www.mja.com.au/journal/2010/193/7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0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Metabolic Disease</a:t>
            </a:r>
            <a:endParaRPr/>
          </a:p>
        </p:txBody>
      </p:sp>
      <p:sp>
        <p:nvSpPr>
          <p:cNvPr id="1199" name="Google Shape;1199;p102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Hypertrophic Pulmonary Osteoarthropathy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Certain lung cancer generate parathyroid hormone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US"/>
              <a:t>Generating excessive bone turnover, much like hyperparathyroidism</a:t>
            </a:r>
            <a:endParaRPr/>
          </a:p>
        </p:txBody>
      </p:sp>
      <p:pic>
        <p:nvPicPr>
          <p:cNvPr id="1200" name="Google Shape;1200;p10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97536" y="1261685"/>
            <a:ext cx="3281960" cy="524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0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0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Metabolic Disorders</a:t>
            </a:r>
            <a:endParaRPr/>
          </a:p>
        </p:txBody>
      </p:sp>
      <p:sp>
        <p:nvSpPr>
          <p:cNvPr id="1208" name="Google Shape;1208;p103"/>
          <p:cNvSpPr txBox="1">
            <a:spLocks noGrp="1"/>
          </p:cNvSpPr>
          <p:nvPr>
            <p:ph type="body" idx="2"/>
          </p:nvPr>
        </p:nvSpPr>
        <p:spPr>
          <a:xfrm>
            <a:off x="1284079" y="1766757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Osteomalacia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/>
              <a:t>Usually effects the entire bone structure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Often related to Vitamin D or calcium deficiency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en-US" sz="2000"/>
              <a:t>Causes bone softening via defective mineralization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en-US" sz="2400" baseline="30000"/>
              <a:t>99m</a:t>
            </a:r>
            <a:r>
              <a:rPr lang="en-US" sz="2400"/>
              <a:t>TcMDP uptake is increased throughout the skeletal system</a:t>
            </a:r>
            <a:endParaRPr/>
          </a:p>
        </p:txBody>
      </p:sp>
      <p:sp>
        <p:nvSpPr>
          <p:cNvPr id="1209" name="Google Shape;1209;p10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  <p:pic>
        <p:nvPicPr>
          <p:cNvPr id="1210" name="Google Shape;121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4690" y="1369701"/>
            <a:ext cx="3117850" cy="48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03"/>
          <p:cNvSpPr/>
          <p:nvPr/>
        </p:nvSpPr>
        <p:spPr>
          <a:xfrm>
            <a:off x="6526796" y="6411597"/>
            <a:ext cx="420660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https://tech.snmjournals.org/content/41/4/299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04"/>
          <p:cNvSpPr txBox="1">
            <a:spLocks noGrp="1"/>
          </p:cNvSpPr>
          <p:nvPr>
            <p:ph type="title"/>
          </p:nvPr>
        </p:nvSpPr>
        <p:spPr>
          <a:xfrm>
            <a:off x="658861" y="314531"/>
            <a:ext cx="9404723" cy="78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</a:pPr>
            <a:r>
              <a:rPr lang="en-US"/>
              <a:t>Metabolic Disease</a:t>
            </a:r>
            <a:endParaRPr/>
          </a:p>
        </p:txBody>
      </p:sp>
      <p:sp>
        <p:nvSpPr>
          <p:cNvPr id="1218" name="Google Shape;1218;p104"/>
          <p:cNvSpPr txBox="1">
            <a:spLocks noGrp="1"/>
          </p:cNvSpPr>
          <p:nvPr>
            <p:ph type="body" idx="1"/>
          </p:nvPr>
        </p:nvSpPr>
        <p:spPr>
          <a:xfrm>
            <a:off x="1103312" y="1480930"/>
            <a:ext cx="4396339" cy="477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Paget’s Disease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Benign disease of unknown etiology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Paget’s is an a combination of abnormal bone destruction and regrowth.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 Abnormal bone formation can be found in the pelvis, segments of long bone, and the skull.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1219" name="Google Shape;1219;p10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99</a:t>
            </a:fld>
            <a:endParaRPr/>
          </a:p>
        </p:txBody>
      </p:sp>
      <p:pic>
        <p:nvPicPr>
          <p:cNvPr id="1221" name="Google Shape;1221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2646" y="1698711"/>
            <a:ext cx="2117987" cy="41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04"/>
          <p:cNvSpPr/>
          <p:nvPr/>
        </p:nvSpPr>
        <p:spPr>
          <a:xfrm>
            <a:off x="6433930" y="6102449"/>
            <a:ext cx="50457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http://www.e-radiography.net/radpath/p/pagets.htm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longer an active link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5698</Words>
  <Application>Microsoft Macintosh PowerPoint</Application>
  <PresentationFormat>Widescreen</PresentationFormat>
  <Paragraphs>970</Paragraphs>
  <Slides>118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Arial</vt:lpstr>
      <vt:lpstr>Noto Sans Symbols</vt:lpstr>
      <vt:lpstr>Verdana</vt:lpstr>
      <vt:lpstr>Ion</vt:lpstr>
      <vt:lpstr>Skeletal Imaging</vt:lpstr>
      <vt:lpstr>Required Reading </vt:lpstr>
      <vt:lpstr>PART I</vt:lpstr>
      <vt:lpstr>Clinical Indications and Applications</vt:lpstr>
      <vt:lpstr>Studies</vt:lpstr>
      <vt:lpstr>Why Utilize a Bone Scan?</vt:lpstr>
      <vt:lpstr>A little History of the Radiopharmaceuticals </vt:lpstr>
      <vt:lpstr>Primary Radiopharmaceutical Used in Bone Imaging </vt:lpstr>
      <vt:lpstr>What is the composition of Bone Tissue?</vt:lpstr>
      <vt:lpstr>Factors that Affect Bone Development</vt:lpstr>
      <vt:lpstr>Hormonal secretions and Bone Growth</vt:lpstr>
      <vt:lpstr>Bone Lesions have Increase or Decreased Activity</vt:lpstr>
      <vt:lpstr>Hydroxyapatite Crystal</vt:lpstr>
      <vt:lpstr> </vt:lpstr>
      <vt:lpstr>Radiopharmaceutical - Mechanism of Localization</vt:lpstr>
      <vt:lpstr>Mechanism of Localization</vt:lpstr>
      <vt:lpstr>Other areas of Radiopharmaceutical  Accumulation</vt:lpstr>
      <vt:lpstr>Normal Skeletal Uptake</vt:lpstr>
      <vt:lpstr>MDP Kit Contains</vt:lpstr>
      <vt:lpstr>MDP Kit Preparation</vt:lpstr>
      <vt:lpstr>Part II</vt:lpstr>
      <vt:lpstr>Administration </vt:lpstr>
      <vt:lpstr>Post Administration</vt:lpstr>
      <vt:lpstr>Patient Preparation</vt:lpstr>
      <vt:lpstr>Patient Preparation</vt:lpstr>
      <vt:lpstr>Contraindications</vt:lpstr>
      <vt:lpstr>Normal Skeletal Uptake</vt:lpstr>
      <vt:lpstr>Patient Positioning </vt:lpstr>
      <vt:lpstr> </vt:lpstr>
      <vt:lpstr>Three Phase Bone Scan </vt:lpstr>
      <vt:lpstr>Phase 1 – Blood flow</vt:lpstr>
      <vt:lpstr>Phase II – Tissue/Blood pooling </vt:lpstr>
      <vt:lpstr>Phase III – Delay/Bone activity </vt:lpstr>
      <vt:lpstr>Cellulitis</vt:lpstr>
      <vt:lpstr>Phase Four </vt:lpstr>
      <vt:lpstr>Whole Body Bone Scan (WBB) </vt:lpstr>
      <vt:lpstr>PowerPoint Presentation</vt:lpstr>
      <vt:lpstr>Whole Body Bone - continue</vt:lpstr>
      <vt:lpstr>Limited Bone Scan  </vt:lpstr>
      <vt:lpstr> </vt:lpstr>
      <vt:lpstr>Single Photon Emission Tomography SPECT </vt:lpstr>
      <vt:lpstr>Normal SPECT Bone and Whole Body</vt:lpstr>
      <vt:lpstr>SPECT Continues</vt:lpstr>
      <vt:lpstr>PowerPoint Presentation</vt:lpstr>
      <vt:lpstr>Tail on Detector (TOD)</vt:lpstr>
      <vt:lpstr>Acromion Process</vt:lpstr>
      <vt:lpstr>Views/Projections/Angles and artifacts</vt:lpstr>
      <vt:lpstr>Views/Projections/Angles and artifacts</vt:lpstr>
      <vt:lpstr>Lateral Skull</vt:lpstr>
      <vt:lpstr>Plantar/Lateral/Palmar</vt:lpstr>
      <vt:lpstr>Part III</vt:lpstr>
      <vt:lpstr>Contrast Enhancement</vt:lpstr>
      <vt:lpstr>Contrast – Inverse </vt:lpstr>
      <vt:lpstr>Contrast – Removing the Hottest Pixel</vt:lpstr>
      <vt:lpstr>Contrast – Color Scale</vt:lpstr>
      <vt:lpstr>WB contouring </vt:lpstr>
      <vt:lpstr> </vt:lpstr>
      <vt:lpstr>Collimation and Septa</vt:lpstr>
      <vt:lpstr>Applying Collimator Design</vt:lpstr>
      <vt:lpstr>Types of Parallel Whole Collimators </vt:lpstr>
      <vt:lpstr>WB Bone and Scan Speed</vt:lpstr>
      <vt:lpstr>Matrix</vt:lpstr>
      <vt:lpstr>Examples of Different Matrix Sizes</vt:lpstr>
      <vt:lpstr>Pulse Height Analyzer and Windowing</vt:lpstr>
      <vt:lpstr>Effects of PHA displacement</vt:lpstr>
      <vt:lpstr>Pitfall with Tagging MDP</vt:lpstr>
      <vt:lpstr>Pertechnetate Scan</vt:lpstr>
      <vt:lpstr>Factors Affecting Bone Images </vt:lpstr>
      <vt:lpstr>Patient age affects image</vt:lpstr>
      <vt:lpstr>Part IV</vt:lpstr>
      <vt:lpstr>Intra-arterial Injection</vt:lpstr>
      <vt:lpstr>Dental – Infection vs Primary bone Ca</vt:lpstr>
      <vt:lpstr> </vt:lpstr>
      <vt:lpstr>Ascites </vt:lpstr>
      <vt:lpstr>Medallion Effect </vt:lpstr>
      <vt:lpstr> </vt:lpstr>
      <vt:lpstr>Breast Uptake / Shadow</vt:lpstr>
      <vt:lpstr>Incidental Findings </vt:lpstr>
      <vt:lpstr>Renal Imaging in a Bone Scan</vt:lpstr>
      <vt:lpstr>Processing – Inflammatory Sacroiliitis </vt:lpstr>
      <vt:lpstr>Osteomyelitis</vt:lpstr>
      <vt:lpstr> </vt:lpstr>
      <vt:lpstr>Osteomyelitis</vt:lpstr>
      <vt:lpstr>Osteomyelitis vs Cellulitis </vt:lpstr>
      <vt:lpstr>Osteomyelitis</vt:lpstr>
      <vt:lpstr> Fractures / Trauma</vt:lpstr>
      <vt:lpstr> Fractures / Trauma </vt:lpstr>
      <vt:lpstr>Fracture</vt:lpstr>
      <vt:lpstr> Fractures / Trauma </vt:lpstr>
      <vt:lpstr> Fractures / Trauma –Shin Splints</vt:lpstr>
      <vt:lpstr>Complex Regional Pain Syndrome (CRPS) </vt:lpstr>
      <vt:lpstr>Another example of CRPS </vt:lpstr>
      <vt:lpstr>Bone viability—loosening </vt:lpstr>
      <vt:lpstr>PowerPoint Presentation</vt:lpstr>
      <vt:lpstr>Frost Bite</vt:lpstr>
      <vt:lpstr>Metabolic disease</vt:lpstr>
      <vt:lpstr>Metabolic Disease</vt:lpstr>
      <vt:lpstr>Metabolic Disorders</vt:lpstr>
      <vt:lpstr>Metabolic Disease</vt:lpstr>
      <vt:lpstr>Joint Imaging</vt:lpstr>
      <vt:lpstr>Joint Scan – Osteo/Rheumatoid arthritis</vt:lpstr>
      <vt:lpstr>Bone Trauma vs. Metastatic Disease</vt:lpstr>
      <vt:lpstr>Diagnostic Potential Application of Cancerous Bone Diseases</vt:lpstr>
      <vt:lpstr>Part V</vt:lpstr>
      <vt:lpstr>Primary Tumors</vt:lpstr>
      <vt:lpstr>Primary Bone Tumors</vt:lpstr>
      <vt:lpstr>Osteoid Osteoma</vt:lpstr>
      <vt:lpstr>Malignant Pleural Effusion</vt:lpstr>
      <vt:lpstr>Osteosarcoma </vt:lpstr>
      <vt:lpstr>Ewing Sarcoma</vt:lpstr>
      <vt:lpstr>Primary Tumors</vt:lpstr>
      <vt:lpstr> </vt:lpstr>
      <vt:lpstr>PowerPoint Presentation</vt:lpstr>
      <vt:lpstr>Osteosarcoma with Soft Tissue Uptake</vt:lpstr>
      <vt:lpstr>Super Scan</vt:lpstr>
      <vt:lpstr>Irradiated Bone and the Flare Phenomenon </vt:lpstr>
      <vt:lpstr>Additional Required Reading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Skeletal Imaging</dc:title>
  <dc:creator>Lucas Gross</dc:creator>
  <cp:lastModifiedBy>Mark Crosthwaite</cp:lastModifiedBy>
  <cp:revision>18</cp:revision>
  <dcterms:created xsi:type="dcterms:W3CDTF">2021-05-17T18:55:56Z</dcterms:created>
  <dcterms:modified xsi:type="dcterms:W3CDTF">2022-09-21T13:21:51Z</dcterms:modified>
</cp:coreProperties>
</file>